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8" r:id="rId2"/>
    <p:sldId id="259" r:id="rId3"/>
    <p:sldId id="302" r:id="rId4"/>
    <p:sldId id="366" r:id="rId5"/>
    <p:sldId id="367" r:id="rId6"/>
    <p:sldId id="368" r:id="rId7"/>
    <p:sldId id="380" r:id="rId8"/>
    <p:sldId id="382" r:id="rId9"/>
    <p:sldId id="388" r:id="rId10"/>
    <p:sldId id="389" r:id="rId11"/>
    <p:sldId id="390" r:id="rId12"/>
    <p:sldId id="391" r:id="rId13"/>
    <p:sldId id="263" r:id="rId14"/>
    <p:sldId id="312" r:id="rId15"/>
    <p:sldId id="392" r:id="rId16"/>
    <p:sldId id="393" r:id="rId17"/>
    <p:sldId id="394" r:id="rId18"/>
    <p:sldId id="279" r:id="rId19"/>
    <p:sldId id="260" r:id="rId20"/>
    <p:sldId id="337" r:id="rId21"/>
    <p:sldId id="372" r:id="rId22"/>
    <p:sldId id="373" r:id="rId23"/>
    <p:sldId id="374" r:id="rId24"/>
    <p:sldId id="378" r:id="rId25"/>
    <p:sldId id="379" r:id="rId26"/>
    <p:sldId id="342" r:id="rId27"/>
    <p:sldId id="395" r:id="rId28"/>
    <p:sldId id="396" r:id="rId29"/>
    <p:sldId id="397" r:id="rId30"/>
    <p:sldId id="398" r:id="rId31"/>
    <p:sldId id="399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0000"/>
    <a:srgbClr val="FFA7A7"/>
    <a:srgbClr val="FAFAEA"/>
    <a:srgbClr val="B0E616"/>
    <a:srgbClr val="E36C0A"/>
    <a:srgbClr val="F7C37D"/>
    <a:srgbClr val="07370D"/>
    <a:srgbClr val="0C6416"/>
    <a:srgbClr val="10253F"/>
    <a:srgbClr val="542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04" autoAdjust="0"/>
    <p:restoredTop sz="82505" autoAdjust="0"/>
  </p:normalViewPr>
  <p:slideViewPr>
    <p:cSldViewPr snapToGrid="0">
      <p:cViewPr varScale="1">
        <p:scale>
          <a:sx n="91" d="100"/>
          <a:sy n="91" d="100"/>
        </p:scale>
        <p:origin x="193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19/10/2022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Aft>
                <a:spcPts val="600"/>
              </a:spcAft>
            </a:pPr>
            <a:r>
              <a:rPr lang="en-GB" sz="2800" b="0" i="0" dirty="0">
                <a:latin typeface="Verdana" panose="020B0604030504040204" pitchFamily="34" charset="0"/>
                <a:ea typeface="Verdana" panose="020B0604030504040204" pitchFamily="34" charset="0"/>
              </a:rPr>
              <a:t>The boxes containing</a:t>
            </a:r>
            <a:r>
              <a:rPr lang="en-GB" sz="2800" b="0" i="0" baseline="0" dirty="0">
                <a:latin typeface="Verdana" panose="020B0604030504040204" pitchFamily="34" charset="0"/>
                <a:ea typeface="Verdana" panose="020B0604030504040204" pitchFamily="34" charset="0"/>
              </a:rPr>
              <a:t> the titles of the diagnostic question</a:t>
            </a:r>
            <a:r>
              <a:rPr lang="en-GB" sz="2000" b="0" i="0" baseline="0" dirty="0">
                <a:latin typeface="+mn-lt"/>
                <a:ea typeface="+mn-ea"/>
              </a:rPr>
              <a:t>s and response activities are clickable links that will take you to the starting slide for each activity in this presentation.</a:t>
            </a:r>
          </a:p>
          <a:p>
            <a:pPr algn="l">
              <a:spcAft>
                <a:spcPts val="600"/>
              </a:spcAft>
            </a:pPr>
            <a:endParaRPr lang="en-GB" sz="2000" b="0" i="0" baseline="0" dirty="0">
              <a:solidFill>
                <a:schemeClr val="tx1"/>
              </a:solidFill>
              <a:latin typeface="+mn-lt"/>
              <a:ea typeface="+mn-ea"/>
            </a:endParaRP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i="0" baseline="0" dirty="0">
                <a:solidFill>
                  <a:schemeClr val="tx1"/>
                </a:solidFill>
                <a:latin typeface="+mn-lt"/>
                <a:ea typeface="+mn-ea"/>
              </a:rPr>
              <a:t>In edit mode, hold down the Ctrl key and left-click the box.</a:t>
            </a:r>
          </a:p>
          <a:p>
            <a:pPr marL="171450" indent="-1714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i="0" baseline="0" dirty="0">
                <a:solidFill>
                  <a:schemeClr val="tx1"/>
                </a:solidFill>
                <a:latin typeface="+mn-lt"/>
                <a:ea typeface="+mn-ea"/>
              </a:rPr>
              <a:t>In slide show mode, simply left-click the box.</a:t>
            </a:r>
          </a:p>
          <a:p>
            <a:pPr algn="l">
              <a:spcAft>
                <a:spcPts val="600"/>
              </a:spcAft>
            </a:pPr>
            <a:endParaRPr lang="en-GB" sz="2000" b="0" i="0" baseline="0" dirty="0">
              <a:solidFill>
                <a:schemeClr val="tx1"/>
              </a:solidFill>
              <a:latin typeface="+mn-lt"/>
              <a:ea typeface="+mn-ea"/>
            </a:endParaRPr>
          </a:p>
          <a:p>
            <a:pPr algn="l">
              <a:spcAft>
                <a:spcPts val="600"/>
              </a:spcAft>
            </a:pPr>
            <a:r>
              <a:rPr lang="en-GB" sz="2000" b="0" i="0" baseline="0" dirty="0">
                <a:solidFill>
                  <a:schemeClr val="tx1"/>
                </a:solidFill>
              </a:rPr>
              <a:t>Click the ‘Home’ button at the top right of the final slide of each activity to return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7733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8497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</a:t>
            </a:r>
            <a:r>
              <a:rPr lang="en-GB" sz="1200" b="0" i="0" baseline="0" dirty="0">
                <a:solidFill>
                  <a:schemeClr val="tx1"/>
                </a:solidFill>
              </a:rPr>
              <a:t> 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1229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From</a:t>
                </a:r>
                <a:r>
                  <a:rPr lang="en-GB" b="1" baseline="0" dirty="0"/>
                  <a:t> k</a:t>
                </a:r>
                <a:r>
                  <a:rPr lang="en-GB" b="1" dirty="0"/>
                  <a:t>ey concept </a:t>
                </a:r>
                <a:r>
                  <a:rPr lang="en-GB" b="1" dirty="0">
                    <a:solidFill>
                      <a:srgbClr val="C00000"/>
                    </a:solidFill>
                  </a:rPr>
                  <a:t>PFM6.2</a:t>
                </a:r>
                <a:r>
                  <a:rPr lang="en-GB" b="1" dirty="0"/>
                  <a:t>: </a:t>
                </a:r>
                <a:r>
                  <a:rPr lang="en-GB" sz="1200" b="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tudents should be able to </a:t>
                </a:r>
                <a:r>
                  <a:rPr lang="en-GB" sz="1800" kern="1200" dirty="0">
                    <a:solidFill>
                      <a:schemeClr val="tx1"/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rPr>
                  <a:t>e</a:t>
                </a:r>
                <a:r>
                  <a:rPr lang="en-GB" sz="1800" dirty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xplain the equation F = m x a and use it to make calculations.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Common misunderstanding: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s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olving mathematical equations correctly is the same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as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understanding of relationships between variables.</a:t>
                </a:r>
              </a:p>
              <a:p>
                <a:r>
                  <a:rPr lang="en-GB" sz="12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Avoid saying</a:t>
                </a:r>
                <a:r>
                  <a:rPr lang="en-GB" sz="12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: the rocket has a resultant force</a:t>
                </a:r>
              </a:p>
              <a:p>
                <a:r>
                  <a:rPr lang="en-GB" sz="12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Do say:</a:t>
                </a:r>
                <a:r>
                  <a:rPr lang="en-GB" sz="1200" b="1" baseline="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1200" baseline="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the resultant force (acting)</a:t>
                </a:r>
                <a:r>
                  <a:rPr lang="en-GB" sz="1200" b="0" i="0" baseline="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on </a:t>
                </a:r>
                <a:r>
                  <a:rPr lang="en-GB" sz="1200" baseline="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the rocket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GB" sz="1200" kern="1200" baseline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2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b="0" i="1" baseline="0" dirty="0">
                    <a:solidFill>
                      <a:schemeClr val="tx1"/>
                    </a:solidFill>
                  </a:rPr>
                  <a:t>Student sheets and teacher notes for this activity contain printable and editable worksheets, together with teacher support materials.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From</a:t>
                </a:r>
                <a:r>
                  <a:rPr lang="en-GB" b="1" baseline="0" dirty="0"/>
                  <a:t> k</a:t>
                </a:r>
                <a:r>
                  <a:rPr lang="en-GB" b="1" dirty="0"/>
                  <a:t>ey concept </a:t>
                </a:r>
                <a:r>
                  <a:rPr lang="en-GB" b="1" dirty="0">
                    <a:solidFill>
                      <a:srgbClr val="C00000"/>
                    </a:solidFill>
                  </a:rPr>
                  <a:t>PFM6.2</a:t>
                </a:r>
                <a:r>
                  <a:rPr lang="en-GB" b="1" dirty="0"/>
                  <a:t>: </a:t>
                </a:r>
                <a:r>
                  <a:rPr lang="en-GB" sz="1200" b="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tudents should be able to </a:t>
                </a:r>
                <a:r>
                  <a:rPr lang="en-GB" sz="1800" kern="12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+mn-ea"/>
                    <a:cs typeface="Times New Roman" panose="02020603050405020304" pitchFamily="18" charset="0"/>
                  </a:rPr>
                  <a:t>c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alculate forces using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𝑭</a:t>
                </a:r>
                <a:r>
                  <a:rPr lang="en-GB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=𝑚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𝒂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and rearrange this equation.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GB" sz="12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Common misunderstandings: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Students may be able to use Newton’s second law when performing calculations, but a superficial knowledge of the use of formulae may mask qualitative misunderstandings and misconceptions.</a:t>
                </a:r>
                <a:endParaRPr lang="en-GB" sz="1200" kern="1200" baseline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2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b="0" i="1" baseline="0" dirty="0">
                    <a:solidFill>
                      <a:schemeClr val="tx1"/>
                    </a:solidFill>
                  </a:rPr>
                  <a:t>Student sheets and teacher notes for this activity contain printable and editable worksheets, together with teacher support materials.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3801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900"/>
              </a:spcAft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and B are correct; C and D are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6333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PFM6.2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GB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use the equation F = m x a to determine the motion of falling objects and projectiles.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 accelerating object is always speeding up;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upward and downward motions need to be explained differently;</a:t>
            </a:r>
            <a:r>
              <a:rPr lang="en-GB" sz="18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weight is not a force – objects just tend to fall; and the acceleration of a stationary object is zero.</a:t>
            </a:r>
          </a:p>
          <a:p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Avoid saying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the ball has a gravitational force</a:t>
            </a:r>
          </a:p>
          <a:p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 say:</a:t>
            </a:r>
            <a:r>
              <a:rPr lang="en-GB" sz="1800" b="1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8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gravitational force (acting)</a:t>
            </a:r>
            <a:r>
              <a:rPr lang="en-GB" sz="1800" b="0" i="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on </a:t>
            </a:r>
            <a:r>
              <a:rPr lang="en-GB" sz="18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ball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407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are revealed by clicking on the mouse.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1966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are revealed by clicking on the mouse.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7081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PFM6.2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GB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use the equation F = m x a to determine the motion of falling objects and projectiles.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 accelerating object is always speeding up;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upward and downward motions need to be explained differently;</a:t>
            </a:r>
            <a:r>
              <a:rPr lang="en-GB" sz="18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weight is not a force – objects just tend to fall; and the acceleration of a stationary object is zero.</a:t>
            </a:r>
          </a:p>
          <a:p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Avoid saying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the ball has a gravitational force</a:t>
            </a:r>
          </a:p>
          <a:p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 say:</a:t>
            </a:r>
            <a:r>
              <a:rPr lang="en-GB" sz="1800" b="1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8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gravitational force (acting)</a:t>
            </a:r>
            <a:r>
              <a:rPr lang="en-GB" sz="1800" b="0" i="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on </a:t>
            </a:r>
            <a:r>
              <a:rPr lang="en-GB" sz="18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ball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995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Statement D is correct. Statements A, B and C are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7753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093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9608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PFM6.2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GB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describe the effect of a resultant force on objects of different mass; and</a:t>
            </a:r>
            <a:r>
              <a:rPr lang="en-GB" sz="120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describe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relationship between the resultant force on an object and its acceleration.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force is needed to keep an object moving at a steady speed;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greater force is needed to keep an object moving at a higher steady speed;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f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orce is proportional to velocity (or speed).</a:t>
            </a:r>
          </a:p>
          <a:p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Avoid saying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the trolley has a resultant force</a:t>
            </a:r>
          </a:p>
          <a:p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 say:</a:t>
            </a:r>
            <a:r>
              <a:rPr lang="en-GB" sz="1800" b="1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8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resultant force (acting)</a:t>
            </a:r>
            <a:r>
              <a:rPr lang="en-GB" sz="1800" b="0" i="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on </a:t>
            </a:r>
            <a:r>
              <a:rPr lang="en-GB" sz="18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trolley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407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 smtClean="0">
                <a:solidFill>
                  <a:schemeClr val="tx1"/>
                </a:solidFill>
              </a:rPr>
              <a:t>N.B. Strictly speaking, the force is accelerating both the trolley </a:t>
            </a:r>
            <a:r>
              <a:rPr lang="en-GB" sz="1200" b="1" i="1" baseline="0" dirty="0" smtClean="0">
                <a:solidFill>
                  <a:schemeClr val="tx1"/>
                </a:solidFill>
              </a:rPr>
              <a:t>and</a:t>
            </a:r>
            <a:r>
              <a:rPr lang="en-GB" sz="1200" b="0" i="1" baseline="0" dirty="0" smtClean="0">
                <a:solidFill>
                  <a:schemeClr val="tx1"/>
                </a:solidFill>
              </a:rPr>
              <a:t> the hanging masses.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smtClean="0">
                <a:solidFill>
                  <a:schemeClr val="tx1"/>
                </a:solidFill>
              </a:rPr>
              <a:t>Using this </a:t>
            </a:r>
            <a:r>
              <a:rPr lang="en-GB" sz="1200" b="0" i="1" baseline="0" dirty="0" smtClean="0">
                <a:solidFill>
                  <a:schemeClr val="tx1"/>
                </a:solidFill>
              </a:rPr>
              <a:t>set up, the mass of both is exactly doubled.</a:t>
            </a:r>
            <a:endParaRPr lang="en-GB" sz="1200" b="0" i="1" baseline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0293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the motion of the trolley is the same in both cases.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more detailed answer, with an explanation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76599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PFM6.2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GB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describe the effect of a resultant force on objects of different mass; and</a:t>
            </a:r>
            <a:r>
              <a:rPr lang="en-GB" sz="1200" baseline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GB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describe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relationship between the resultant force on an object and its acceleration.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force is needed to keep an object moving at a steady speed;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greater force is needed to keep an object moving at a higher steady speed;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orce is proportional to velocity (or speed);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force of gravity is the same on all  objects; and heavier objects fall faster than lighter ones.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Avoid saying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a ball has a resultant force</a:t>
            </a:r>
          </a:p>
          <a:p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 say:</a:t>
            </a:r>
            <a:r>
              <a:rPr lang="en-GB" sz="1800" b="1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8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resultant force (acting)</a:t>
            </a:r>
            <a:r>
              <a:rPr lang="en-GB" sz="1800" b="0" i="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on </a:t>
            </a:r>
            <a:r>
              <a:rPr lang="en-GB" sz="18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ball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4931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are revealed by clicking on the mouse.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8257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Answers are revealed by clicking on the mouse.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summary of common misunderstandings can be found in the teacher notes for this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9421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PFM6.2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GB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use the equation F = m x a to determine the motion of falling objects and projectiles.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 accelerating object is always speeding up;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upward and downward motions need to be explained differently;</a:t>
            </a:r>
            <a:r>
              <a:rPr lang="en-GB" sz="18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weight is not a force – objects just tend to fall; and the acceleration of a stationary object is zero.</a:t>
            </a:r>
          </a:p>
          <a:p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Avoid saying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Eve has a gravitational force</a:t>
            </a:r>
          </a:p>
          <a:p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 say:</a:t>
            </a:r>
            <a:r>
              <a:rPr lang="en-GB" sz="1800" b="1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8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gravitational force (acting)</a:t>
            </a:r>
            <a:r>
              <a:rPr lang="en-GB" sz="1800" b="0" i="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on </a:t>
            </a:r>
            <a:r>
              <a:rPr lang="en-GB" sz="18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Eve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407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Nadia and Umar are correct; Jake, Lexie and Poppy are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more detailed answer, with a discussion of what the statements reveal about students’ 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48137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PFM6.2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Apply an understanding of F = m x a for a changing mass.</a:t>
            </a:r>
            <a:endParaRPr lang="en-GB" sz="1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upward and downward motions need to be explained differently;</a:t>
            </a:r>
            <a:r>
              <a:rPr lang="en-GB" sz="18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weight is not a force – objects just tend to fall; and the acceleration of a stationary object is zero.</a:t>
            </a:r>
          </a:p>
          <a:p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Avoid saying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the rocket has a gravitational force</a:t>
            </a:r>
          </a:p>
          <a:p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 say:</a:t>
            </a:r>
            <a:r>
              <a:rPr lang="en-GB" sz="1800" b="1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8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gravitational force (acting)</a:t>
            </a:r>
            <a:r>
              <a:rPr lang="en-GB" sz="1800" b="0" i="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on </a:t>
            </a:r>
            <a:r>
              <a:rPr lang="en-GB" sz="18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rocket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GB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717333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200" b="0" i="0" baseline="0" dirty="0">
                <a:solidFill>
                  <a:schemeClr val="tx1"/>
                </a:solidFill>
              </a:rPr>
              <a:t>Paige is definitely right; Luka, Marcus and Oskar are wrong. Nadia might be right, and she might be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more detailed answer, with a discussion of what the statements reveal about students’ 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8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PFM6.2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GB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describe the effect of a resultant force on objects of different mass.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force is needed to keep an object moving at a steady speed;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greater force is needed to keep an object moving at a higher steady speed;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f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orce is proportional to velocity (or speed).</a:t>
            </a:r>
          </a:p>
          <a:p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Avoid saying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a lorry has a resultant force</a:t>
            </a:r>
          </a:p>
          <a:p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 say:</a:t>
            </a:r>
            <a:r>
              <a:rPr lang="en-GB" sz="1800" b="1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8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resultant force (acting)</a:t>
            </a:r>
            <a:r>
              <a:rPr lang="en-GB" sz="1800" b="0" i="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on </a:t>
            </a:r>
            <a:r>
              <a:rPr lang="en-GB" sz="18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lorry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40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0908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From</a:t>
            </a:r>
            <a:r>
              <a:rPr lang="en-GB" b="1" baseline="0" dirty="0"/>
              <a:t> k</a:t>
            </a:r>
            <a:r>
              <a:rPr lang="en-GB" b="1" dirty="0"/>
              <a:t>ey concept </a:t>
            </a:r>
            <a:r>
              <a:rPr lang="en-GB" b="1" dirty="0">
                <a:solidFill>
                  <a:srgbClr val="C00000"/>
                </a:solidFill>
              </a:rPr>
              <a:t>PFM6.2</a:t>
            </a:r>
            <a:r>
              <a:rPr lang="en-GB" b="1" dirty="0"/>
              <a:t>: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tudents should be able to </a:t>
            </a:r>
            <a:r>
              <a:rPr lang="en-GB" sz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describe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relationship between the resultant force on an object and its acceleration.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misunderstandings: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force is needed to keep an object moving at a steady speed;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greater force is needed to keep an object moving at a higher steady speed;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f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orce is proportional to velocity (or speed).</a:t>
            </a:r>
          </a:p>
          <a:p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Avoid saying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a car has a resultant force</a:t>
            </a:r>
          </a:p>
          <a:p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 say:</a:t>
            </a:r>
            <a:r>
              <a:rPr lang="en-GB" sz="1800" b="1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8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resultant force (acting)</a:t>
            </a:r>
            <a:r>
              <a:rPr lang="en-GB" sz="1800" b="0" i="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on </a:t>
            </a:r>
            <a:r>
              <a:rPr lang="en-GB" sz="18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car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Student sheets and teacher notes for this activity contain printable and editable worksheets, together with teacher support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8922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answers: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statements B, C and D are correct;</a:t>
            </a:r>
            <a:r>
              <a:rPr lang="en-GB" sz="1800" baseline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statement A and is wrong.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65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From</a:t>
                </a:r>
                <a:r>
                  <a:rPr lang="en-GB" b="1" baseline="0" dirty="0"/>
                  <a:t> k</a:t>
                </a:r>
                <a:r>
                  <a:rPr lang="en-GB" b="1" dirty="0"/>
                  <a:t>ey concept </a:t>
                </a:r>
                <a:r>
                  <a:rPr lang="en-GB" b="1" dirty="0">
                    <a:solidFill>
                      <a:srgbClr val="C00000"/>
                    </a:solidFill>
                  </a:rPr>
                  <a:t>PFM6.2</a:t>
                </a:r>
                <a:r>
                  <a:rPr lang="en-GB" b="1" dirty="0"/>
                  <a:t>: </a:t>
                </a:r>
                <a:r>
                  <a:rPr lang="en-GB" sz="1200" b="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tudents should be able to </a:t>
                </a:r>
                <a:r>
                  <a:rPr lang="en-GB" sz="1800" kern="1200" dirty="0">
                    <a:solidFill>
                      <a:schemeClr val="tx1"/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rPr>
                  <a:t>e</a:t>
                </a:r>
                <a:r>
                  <a:rPr lang="en-GB" sz="1800" dirty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xplain the equation F = m x a and use it to make calculations.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Common misunderstanding: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s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olving mathematical equations correctly is the same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as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understanding of relationships between variables.</a:t>
                </a:r>
              </a:p>
              <a:p>
                <a:r>
                  <a:rPr lang="en-GB" sz="12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Avoid saying</a:t>
                </a:r>
                <a:r>
                  <a:rPr lang="en-GB" sz="12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: the rocket has a resultant force</a:t>
                </a:r>
              </a:p>
              <a:p>
                <a:r>
                  <a:rPr lang="en-GB" sz="12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Do say:</a:t>
                </a:r>
                <a:r>
                  <a:rPr lang="en-GB" sz="1200" b="1" baseline="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1200" baseline="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the resultant force (acting)</a:t>
                </a:r>
                <a:r>
                  <a:rPr lang="en-GB" sz="1200" b="0" i="0" baseline="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on </a:t>
                </a:r>
                <a:r>
                  <a:rPr lang="en-GB" sz="1200" baseline="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the rocket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endParaRPr lang="en-GB" sz="1200" kern="1200" baseline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2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b="0" i="1" baseline="0" dirty="0">
                    <a:solidFill>
                      <a:schemeClr val="tx1"/>
                    </a:solidFill>
                  </a:rPr>
                  <a:t>Student sheets and teacher notes for this activity contain printable and editable worksheets, together with teacher support materials.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/>
                  <a:t>From</a:t>
                </a:r>
                <a:r>
                  <a:rPr lang="en-GB" b="1" baseline="0" dirty="0"/>
                  <a:t> k</a:t>
                </a:r>
                <a:r>
                  <a:rPr lang="en-GB" b="1" dirty="0"/>
                  <a:t>ey concept </a:t>
                </a:r>
                <a:r>
                  <a:rPr lang="en-GB" b="1" dirty="0">
                    <a:solidFill>
                      <a:srgbClr val="C00000"/>
                    </a:solidFill>
                  </a:rPr>
                  <a:t>PFM6.2</a:t>
                </a:r>
                <a:r>
                  <a:rPr lang="en-GB" b="1" dirty="0"/>
                  <a:t>: </a:t>
                </a:r>
                <a:r>
                  <a:rPr lang="en-GB" sz="1200" b="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</a:t>
                </a:r>
                <a:r>
                  <a:rPr lang="en-GB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tudents should be able to </a:t>
                </a:r>
                <a:r>
                  <a:rPr lang="en-GB" sz="1800" kern="1200" dirty="0"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ea typeface="+mn-ea"/>
                    <a:cs typeface="Times New Roman" panose="02020603050405020304" pitchFamily="18" charset="0"/>
                  </a:rPr>
                  <a:t>c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alculate forces using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𝑭</a:t>
                </a:r>
                <a:r>
                  <a:rPr lang="en-GB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=𝑚 </a:t>
                </a:r>
                <a:r>
                  <a:rPr lang="en-GB" sz="1800" b="1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𝒂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and rearrange this equation.</a:t>
                </a:r>
                <a:endParaRPr lang="en-GB" sz="18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GB" sz="12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Common misunderstandings:</a:t>
                </a:r>
                <a:r>
                  <a:rPr lang="en-GB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GB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Students may be able to use Newton’s second law when performing calculations, but a superficial knowledge of the use of formulae may mask qualitative misunderstandings and misconceptions.</a:t>
                </a:r>
                <a:endParaRPr lang="en-GB" sz="1200" kern="1200" baseline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200" b="0" i="1" baseline="0" dirty="0">
                  <a:solidFill>
                    <a:schemeClr val="tx1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200" b="0" i="1" baseline="0" dirty="0">
                    <a:solidFill>
                      <a:schemeClr val="tx1"/>
                    </a:solidFill>
                  </a:rPr>
                  <a:t>Student sheets and teacher notes for this activity contain printable and editable worksheets, together with teacher support materials.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5533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91245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baseline="0" dirty="0">
                <a:solidFill>
                  <a:schemeClr val="tx1"/>
                </a:solidFill>
              </a:rPr>
              <a:t>Expected answer: </a:t>
            </a:r>
            <a:r>
              <a:rPr lang="en-GB" sz="1200" b="0" i="0" baseline="0" dirty="0">
                <a:solidFill>
                  <a:schemeClr val="tx1"/>
                </a:solidFill>
              </a:rPr>
              <a:t>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1" baseline="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each choice tells you about students’ understanding or misunderstanding can be found in the teacher notes for this activity.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9A9C8-D01D-4035-9878-655F50F9749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957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19/10/2022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26.xml"/><Relationship Id="rId3" Type="http://schemas.openxmlformats.org/officeDocument/2006/relationships/image" Target="../media/image1.png"/><Relationship Id="rId7" Type="http://schemas.openxmlformats.org/officeDocument/2006/relationships/slide" Target="slide12.xml"/><Relationship Id="rId12" Type="http://schemas.openxmlformats.org/officeDocument/2006/relationships/slide" Target="slide1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20.xml"/><Relationship Id="rId5" Type="http://schemas.openxmlformats.org/officeDocument/2006/relationships/slide" Target="slide3.xml"/><Relationship Id="rId10" Type="http://schemas.openxmlformats.org/officeDocument/2006/relationships/slide" Target="slide29.xml"/><Relationship Id="rId4" Type="http://schemas.openxmlformats.org/officeDocument/2006/relationships/hyperlink" Target="BEST_PMA_3_1_Teacher%20notes_key%20concept_Transfer%20of%20energy%20by%20conduction.docx" TargetMode="External"/><Relationship Id="rId9" Type="http://schemas.openxmlformats.org/officeDocument/2006/relationships/slide" Target="slide5.xml"/><Relationship Id="rId14" Type="http://schemas.openxmlformats.org/officeDocument/2006/relationships/slide" Target="slide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bestevidencescienceteaching.org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slide" Target="slide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86" name="Rounded Rectangle 85">
            <a:hlinkClick r:id="rId4" action="ppaction://hlinkfile"/>
          </p:cNvPr>
          <p:cNvSpPr/>
          <p:nvPr/>
        </p:nvSpPr>
        <p:spPr>
          <a:xfrm>
            <a:off x="4352422" y="5610794"/>
            <a:ext cx="4540273" cy="681618"/>
          </a:xfrm>
          <a:prstGeom prst="roundRect">
            <a:avLst>
              <a:gd name="adj" fmla="val 2693"/>
            </a:avLst>
          </a:prstGeom>
          <a:solidFill>
            <a:srgbClr val="604A7B"/>
          </a:solidFill>
          <a:ln>
            <a:solidFill>
              <a:srgbClr val="604A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Run the slide show to activate the clickable boxes.</a:t>
            </a:r>
          </a:p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</a:rPr>
              <a:t>Useful information can be found in the slide notes.</a:t>
            </a:r>
            <a:endParaRPr lang="en-GB" sz="11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1" name="Title 1"/>
          <p:cNvSpPr txBox="1">
            <a:spLocks/>
          </p:cNvSpPr>
          <p:nvPr/>
        </p:nvSpPr>
        <p:spPr>
          <a:xfrm>
            <a:off x="0" y="2175"/>
            <a:ext cx="9144000" cy="6353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>
                <a:solidFill>
                  <a:schemeClr val="tx1"/>
                </a:solidFill>
              </a:rPr>
              <a:t>Key concept PFM6.2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Force, mass and acceleration</a:t>
            </a:r>
            <a:endParaRPr kumimoji="0" lang="en-GB" sz="20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212333" y="5690206"/>
            <a:ext cx="3926671" cy="517833"/>
            <a:chOff x="193862" y="5695967"/>
            <a:chExt cx="3926671" cy="517833"/>
          </a:xfrm>
        </p:grpSpPr>
        <p:sp>
          <p:nvSpPr>
            <p:cNvPr id="46" name="Text Box 234"/>
            <p:cNvSpPr txBox="1"/>
            <p:nvPr/>
          </p:nvSpPr>
          <p:spPr>
            <a:xfrm>
              <a:off x="193862" y="5695967"/>
              <a:ext cx="200025" cy="222250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93887" y="5695967"/>
              <a:ext cx="3726646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</a:rPr>
                <a:t>Prior understanding from earlier stages of learning.</a:t>
              </a:r>
            </a:p>
          </p:txBody>
        </p:sp>
        <p:sp>
          <p:nvSpPr>
            <p:cNvPr id="57" name="Text Box 235"/>
            <p:cNvSpPr txBox="1"/>
            <p:nvPr/>
          </p:nvSpPr>
          <p:spPr>
            <a:xfrm>
              <a:off x="193862" y="5991550"/>
              <a:ext cx="200025" cy="222250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93887" y="5991550"/>
              <a:ext cx="2506663" cy="222250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en-GB" sz="900" dirty="0">
                  <a:latin typeface="Verdana" panose="020B0604030504040204" pitchFamily="34" charset="0"/>
                  <a:ea typeface="Verdana" panose="020B0604030504040204" pitchFamily="34" charset="0"/>
                </a:rPr>
                <a:t>Bridge to later stages of learning.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12333" y="829739"/>
            <a:ext cx="8685442" cy="4682322"/>
            <a:chOff x="212333" y="829739"/>
            <a:chExt cx="8685442" cy="4682322"/>
          </a:xfrm>
        </p:grpSpPr>
        <p:sp>
          <p:nvSpPr>
            <p:cNvPr id="43" name="Text Box 234"/>
            <p:cNvSpPr txBox="1"/>
            <p:nvPr/>
          </p:nvSpPr>
          <p:spPr>
            <a:xfrm>
              <a:off x="7453477" y="2449043"/>
              <a:ext cx="200025" cy="195814"/>
            </a:xfrm>
            <a:prstGeom prst="rect">
              <a:avLst/>
            </a:prstGeom>
            <a:solidFill>
              <a:srgbClr val="604A7B"/>
            </a:solidFill>
            <a:ln w="6350">
              <a:noFill/>
            </a:ln>
          </p:spPr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 b="1" dirty="0">
                  <a:solidFill>
                    <a:srgbClr val="FFFFFF"/>
                  </a:solidFill>
                  <a:effectLst/>
                  <a:latin typeface="Arial Black" panose="020B0A040201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</a:t>
              </a:r>
              <a:endPara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212333" y="829739"/>
              <a:ext cx="8685442" cy="4682322"/>
              <a:chOff x="212333" y="813857"/>
              <a:chExt cx="8685442" cy="4682322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212333" y="813857"/>
                <a:ext cx="8685442" cy="4682322"/>
                <a:chOff x="212333" y="813857"/>
                <a:chExt cx="8685442" cy="4682322"/>
              </a:xfrm>
            </p:grpSpPr>
            <p:sp>
              <p:nvSpPr>
                <p:cNvPr id="65" name="TextBox 64"/>
                <p:cNvSpPr txBox="1"/>
                <p:nvPr/>
              </p:nvSpPr>
              <p:spPr>
                <a:xfrm>
                  <a:off x="4356163" y="4191470"/>
                  <a:ext cx="1512001" cy="129600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604A7B"/>
                  </a:solidFill>
                </a:ln>
              </p:spPr>
              <p:txBody>
                <a:bodyPr wrap="square" rtlCol="0">
                  <a:noAutofit/>
                </a:bodyPr>
                <a:lstStyle/>
                <a:p>
                  <a:pPr algn="ctr"/>
                  <a:endParaRPr lang="en-GB" sz="1100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grpSp>
              <p:nvGrpSpPr>
                <p:cNvPr id="89" name="Group 88"/>
                <p:cNvGrpSpPr/>
                <p:nvPr/>
              </p:nvGrpSpPr>
              <p:grpSpPr>
                <a:xfrm>
                  <a:off x="212333" y="813857"/>
                  <a:ext cx="8685442" cy="4682322"/>
                  <a:chOff x="213529" y="766232"/>
                  <a:chExt cx="8685442" cy="4682322"/>
                </a:xfrm>
              </p:grpSpPr>
              <p:grpSp>
                <p:nvGrpSpPr>
                  <p:cNvPr id="51" name="Group 50"/>
                  <p:cNvGrpSpPr/>
                  <p:nvPr/>
                </p:nvGrpSpPr>
                <p:grpSpPr>
                  <a:xfrm>
                    <a:off x="213529" y="766232"/>
                    <a:ext cx="8681180" cy="4682322"/>
                    <a:chOff x="213528" y="781472"/>
                    <a:chExt cx="8681180" cy="4682322"/>
                  </a:xfrm>
                </p:grpSpPr>
                <p:grpSp>
                  <p:nvGrpSpPr>
                    <p:cNvPr id="41" name="Group 40"/>
                    <p:cNvGrpSpPr/>
                    <p:nvPr/>
                  </p:nvGrpSpPr>
                  <p:grpSpPr>
                    <a:xfrm>
                      <a:off x="213528" y="781472"/>
                      <a:ext cx="8681180" cy="4682322"/>
                      <a:chOff x="237339" y="997372"/>
                      <a:chExt cx="8681180" cy="4682322"/>
                    </a:xfrm>
                  </p:grpSpPr>
                  <p:grpSp>
                    <p:nvGrpSpPr>
                      <p:cNvPr id="34" name="Group 33"/>
                      <p:cNvGrpSpPr/>
                      <p:nvPr/>
                    </p:nvGrpSpPr>
                    <p:grpSpPr>
                      <a:xfrm>
                        <a:off x="1353428" y="997372"/>
                        <a:ext cx="7565091" cy="1942089"/>
                        <a:chOff x="1348745" y="997475"/>
                        <a:chExt cx="7565091" cy="1942089"/>
                      </a:xfrm>
                    </p:grpSpPr>
                    <p:grpSp>
                      <p:nvGrpSpPr>
                        <p:cNvPr id="32" name="Group 31"/>
                        <p:cNvGrpSpPr/>
                        <p:nvPr/>
                      </p:nvGrpSpPr>
                      <p:grpSpPr>
                        <a:xfrm>
                          <a:off x="1348745" y="997475"/>
                          <a:ext cx="7565091" cy="1942089"/>
                          <a:chOff x="1348745" y="997475"/>
                          <a:chExt cx="7565091" cy="1942089"/>
                        </a:xfrm>
                      </p:grpSpPr>
                      <p:sp>
                        <p:nvSpPr>
                          <p:cNvPr id="2" name="Rectangle 1"/>
                          <p:cNvSpPr/>
                          <p:nvPr/>
                        </p:nvSpPr>
                        <p:spPr>
                          <a:xfrm>
                            <a:off x="1348745" y="997475"/>
                            <a:ext cx="7565091" cy="503794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rgbClr val="604A7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>
                              <a:lnSpc>
                                <a:spcPct val="114000"/>
                              </a:lnSpc>
                            </a:pPr>
                            <a:r>
                              <a:rPr lang="en-GB" sz="12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The acceleration of an object is proportional to the resultant force acting on it and inversely proportional to its mass. It accelerates in the direction of the resultant force.</a:t>
                            </a:r>
                          </a:p>
                        </p:txBody>
                      </p:sp>
                      <p:sp>
                        <p:nvSpPr>
                          <p:cNvPr id="4" name="Rectangle 3"/>
                          <p:cNvSpPr/>
                          <p:nvPr/>
                        </p:nvSpPr>
                        <p:spPr>
                          <a:xfrm>
                            <a:off x="1348745" y="1715564"/>
                            <a:ext cx="1512000" cy="1224000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rgbClr val="604A7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72000" tIns="36000" rIns="72000" bIns="36000" rtlCol="0" anchor="t" anchorCtr="0"/>
                          <a:lstStyle/>
                          <a:p>
                            <a:r>
                              <a:rPr lang="en-GB" sz="10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Describe the effect of a resultant force on objects of different mass.</a:t>
                            </a:r>
                          </a:p>
                        </p:txBody>
                      </p:sp>
                      <p:sp>
                        <p:nvSpPr>
                          <p:cNvPr id="14" name="Rectangle 13"/>
                          <p:cNvSpPr/>
                          <p:nvPr/>
                        </p:nvSpPr>
                        <p:spPr>
                          <a:xfrm>
                            <a:off x="2861813" y="1715564"/>
                            <a:ext cx="1512000" cy="1224000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rgbClr val="604A7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72000" tIns="36000" rIns="72000" bIns="36000" rtlCol="0" anchor="t" anchorCtr="0"/>
                          <a:lstStyle/>
                          <a:p>
                            <a:r>
                              <a:rPr lang="en-GB" sz="10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Describe the relationship between the resultant force on an object and its acceleration.</a:t>
                            </a:r>
                          </a:p>
                        </p:txBody>
                      </p:sp>
                      <p:sp>
                        <p:nvSpPr>
                          <p:cNvPr id="15" name="Rectangle 14"/>
                          <p:cNvSpPr/>
                          <p:nvPr/>
                        </p:nvSpPr>
                        <p:spPr>
                          <a:xfrm>
                            <a:off x="4374881" y="1715564"/>
                            <a:ext cx="1512000" cy="1224000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rgbClr val="604A7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72000" tIns="36000" rIns="72000" bIns="36000" rtlCol="0" anchor="t" anchorCtr="0"/>
                          <a:lstStyle/>
                          <a:p>
                            <a:r>
                              <a:rPr lang="en-GB" sz="10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Explain the equation</a:t>
                            </a:r>
                          </a:p>
                          <a:p>
                            <a:r>
                              <a:rPr lang="en-GB" sz="10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F = m x a and use it to make calculations.</a:t>
                            </a:r>
                          </a:p>
                        </p:txBody>
                      </p:sp>
                      <p:sp>
                        <p:nvSpPr>
                          <p:cNvPr id="16" name="Rectangle 15"/>
                          <p:cNvSpPr/>
                          <p:nvPr/>
                        </p:nvSpPr>
                        <p:spPr>
                          <a:xfrm>
                            <a:off x="5887949" y="1715564"/>
                            <a:ext cx="1512000" cy="1224000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rgbClr val="604A7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72000" tIns="36000" rIns="72000" bIns="36000" rtlCol="0" anchor="t" anchorCtr="0"/>
                          <a:lstStyle/>
                          <a:p>
                            <a:r>
                              <a:rPr lang="en-GB" sz="10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Use the equation </a:t>
                            </a:r>
                          </a:p>
                          <a:p>
                            <a:r>
                              <a:rPr lang="en-GB" sz="10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F = m x a to determine the motion of falling objects.</a:t>
                            </a:r>
                          </a:p>
                        </p:txBody>
                      </p:sp>
                      <p:sp>
                        <p:nvSpPr>
                          <p:cNvPr id="17" name="Rectangle 16"/>
                          <p:cNvSpPr/>
                          <p:nvPr/>
                        </p:nvSpPr>
                        <p:spPr>
                          <a:xfrm>
                            <a:off x="7401019" y="1715564"/>
                            <a:ext cx="1512000" cy="1224000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rgbClr val="604A7B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72000" tIns="36000" rIns="72000" bIns="36000" rtlCol="0" anchor="t" anchorCtr="0"/>
                          <a:lstStyle/>
                          <a:p>
                            <a:r>
                              <a:rPr lang="en-GB" sz="10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Apply an understanding of </a:t>
                            </a:r>
                          </a:p>
                          <a:p>
                            <a:r>
                              <a:rPr lang="en-GB" sz="1000" dirty="0">
                                <a:solidFill>
                                  <a:schemeClr val="tx1"/>
                                </a:solidFill>
                                <a:latin typeface="Verdana" panose="020B0604030504040204" pitchFamily="34" charset="0"/>
                                <a:ea typeface="Verdana" panose="020B0604030504040204" pitchFamily="34" charset="0"/>
                              </a:rPr>
                              <a:t>F = m x a for a changing mass.</a:t>
                            </a:r>
                            <a:endParaRPr lang="en-US" sz="1000" dirty="0">
                              <a:solidFill>
                                <a:schemeClr val="tx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0" name="Text Box 234"/>
                          <p:cNvSpPr txBox="1"/>
                          <p:nvPr/>
                        </p:nvSpPr>
                        <p:spPr>
                          <a:xfrm>
                            <a:off x="1417275" y="2601021"/>
                            <a:ext cx="200025" cy="222250"/>
                          </a:xfrm>
                          <a:prstGeom prst="rect">
                            <a:avLst/>
                          </a:prstGeom>
                          <a:solidFill>
                            <a:srgbClr val="604A7B"/>
                          </a:solidFill>
                          <a:ln w="6350">
                            <a:noFill/>
                          </a:ln>
                        </p:spPr>
                        <p:txBody>
                          <a:bodyPr rot="0" spcFirstLastPara="0" vert="horz" wrap="square" lIns="36000" tIns="36000" rIns="36000" bIns="3600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spAutoFit/>
                          </a:bodyPr>
                          <a:lstStyle/>
                          <a:p>
                            <a:pPr algn="ctr">
                              <a:spcAft>
                                <a:spcPts val="0"/>
                              </a:spcAft>
                            </a:pPr>
                            <a:r>
                              <a:rPr lang="en-GB" sz="800" b="1" dirty="0">
                                <a:solidFill>
                                  <a:srgbClr val="FFFFFF"/>
                                </a:solidFill>
                                <a:effectLst/>
                                <a:latin typeface="Arial Black" panose="020B0A04020102020204" pitchFamily="34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a:t>P</a:t>
                            </a:r>
                            <a:endParaRPr lang="en-GB" sz="11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33" name="Rectangle 32"/>
                        <p:cNvSpPr/>
                        <p:nvPr/>
                      </p:nvSpPr>
                      <p:spPr>
                        <a:xfrm>
                          <a:off x="1348745" y="1497988"/>
                          <a:ext cx="7564274" cy="217370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604A7B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>
                            <a:lnSpc>
                              <a:spcPct val="114000"/>
                            </a:lnSpc>
                          </a:pPr>
                          <a:endParaRPr lang="en-GB" sz="1200" dirty="0">
                            <a:solidFill>
                              <a:schemeClr val="tx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40" name="Group 39"/>
                      <p:cNvGrpSpPr/>
                      <p:nvPr/>
                    </p:nvGrpSpPr>
                    <p:grpSpPr>
                      <a:xfrm>
                        <a:off x="237339" y="1016796"/>
                        <a:ext cx="1080254" cy="4662898"/>
                        <a:chOff x="237339" y="1016796"/>
                        <a:chExt cx="1080254" cy="4662898"/>
                      </a:xfrm>
                    </p:grpSpPr>
                    <p:sp>
                      <p:nvSpPr>
                        <p:cNvPr id="35" name="TextBox 34"/>
                        <p:cNvSpPr txBox="1"/>
                        <p:nvPr/>
                      </p:nvSpPr>
                      <p:spPr>
                        <a:xfrm>
                          <a:off x="238410" y="1016796"/>
                          <a:ext cx="1079183" cy="461665"/>
                        </a:xfrm>
                        <a:prstGeom prst="rect">
                          <a:avLst/>
                        </a:prstGeom>
                        <a:solidFill>
                          <a:srgbClr val="604A7B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r>
                            <a:rPr lang="en-GB" sz="1000" b="1" dirty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Learning focus </a:t>
                          </a:r>
                          <a:endParaRPr lang="en-GB" sz="10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37" name="TextBox 36"/>
                        <p:cNvSpPr txBox="1"/>
                        <p:nvPr/>
                      </p:nvSpPr>
                      <p:spPr>
                        <a:xfrm>
                          <a:off x="237341" y="1497885"/>
                          <a:ext cx="1079183" cy="1441576"/>
                        </a:xfrm>
                        <a:prstGeom prst="rect">
                          <a:avLst/>
                        </a:prstGeom>
                        <a:solidFill>
                          <a:srgbClr val="604A7B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r>
                            <a:rPr lang="en-GB" sz="800" b="1" dirty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As students’ conceptual understanding progresses they can:</a:t>
                          </a:r>
                          <a:endParaRPr lang="en-GB" sz="8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38" name="TextBox 37"/>
                        <p:cNvSpPr txBox="1"/>
                        <p:nvPr/>
                      </p:nvSpPr>
                      <p:spPr>
                        <a:xfrm>
                          <a:off x="237339" y="3013367"/>
                          <a:ext cx="1079183" cy="1296000"/>
                        </a:xfrm>
                        <a:prstGeom prst="rect">
                          <a:avLst/>
                        </a:prstGeom>
                        <a:solidFill>
                          <a:srgbClr val="604A7B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r>
                            <a:rPr lang="en-GB" sz="1000" b="1" dirty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Diagnostic questions</a:t>
                          </a:r>
                          <a:endParaRPr lang="en-GB" sz="10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39" name="TextBox 38"/>
                        <p:cNvSpPr txBox="1"/>
                        <p:nvPr/>
                      </p:nvSpPr>
                      <p:spPr>
                        <a:xfrm>
                          <a:off x="237339" y="4383694"/>
                          <a:ext cx="1079183" cy="1296000"/>
                        </a:xfrm>
                        <a:prstGeom prst="rect">
                          <a:avLst/>
                        </a:prstGeom>
                        <a:solidFill>
                          <a:srgbClr val="604A7B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txBody>
                        <a:bodyPr wrap="square" rtlCol="0">
                          <a:noAutofit/>
                        </a:bodyPr>
                        <a:lstStyle/>
                        <a:p>
                          <a:r>
                            <a:rPr lang="en-GB" sz="1000" b="1" dirty="0">
                              <a:solidFill>
                                <a:schemeClr val="bg1"/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</a:rPr>
                            <a:t>Response activities</a:t>
                          </a:r>
                          <a:endParaRPr lang="en-GB" sz="1000" dirty="0">
                            <a:solidFill>
                              <a:schemeClr val="bg1"/>
                            </a:solidFill>
                            <a:latin typeface="Verdana" panose="020B0604030504040204" pitchFamily="34" charset="0"/>
                            <a:ea typeface="Verdana" panose="020B0604030504040204" pitchFamily="34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50" name="Group 49"/>
                    <p:cNvGrpSpPr/>
                    <p:nvPr/>
                  </p:nvGrpSpPr>
                  <p:grpSpPr>
                    <a:xfrm>
                      <a:off x="1325340" y="2797467"/>
                      <a:ext cx="6058691" cy="1303175"/>
                      <a:chOff x="1325340" y="2804703"/>
                      <a:chExt cx="6058691" cy="1303175"/>
                    </a:xfrm>
                  </p:grpSpPr>
                  <p:sp>
                    <p:nvSpPr>
                      <p:cNvPr id="49" name="TextBox 48">
                        <a:hlinkClick r:id="rId5" action="ppaction://hlinksldjump"/>
                      </p:cNvPr>
                      <p:cNvSpPr txBox="1"/>
                      <p:nvPr/>
                    </p:nvSpPr>
                    <p:spPr>
                      <a:xfrm>
                        <a:off x="1325340" y="2804703"/>
                        <a:ext cx="1512000" cy="1296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rgbClr val="604A7B"/>
                        </a:solidFill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/>
                      </a:sp3d>
                    </p:spPr>
                    <p:txBody>
                      <a:bodyPr wrap="square" rtlCol="0" anchor="ctr" anchorCtr="0">
                        <a:noAutofit/>
                      </a:bodyPr>
                      <a:lstStyle/>
                      <a:p>
                        <a:pPr algn="ctr"/>
                        <a:r>
                          <a:rPr lang="en-GB" sz="1100" b="1" dirty="0"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Loaded lorry</a:t>
                        </a:r>
                      </a:p>
                    </p:txBody>
                  </p:sp>
                  <p:sp>
                    <p:nvSpPr>
                      <p:cNvPr id="67" name="TextBox 66">
                        <a:hlinkClick r:id="rId6" action="ppaction://hlinksldjump"/>
                        <a:extLst>
                          <a:ext uri="{FF2B5EF4-FFF2-40B4-BE49-F238E27FC236}">
                            <a16:creationId xmlns:a16="http://schemas.microsoft.com/office/drawing/2014/main" id="{5366270B-C420-4D88-A75D-7287318063A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360568" y="2804703"/>
                        <a:ext cx="1512000" cy="648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rgbClr val="604A7B"/>
                        </a:solidFill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/>
                      </a:sp3d>
                    </p:spPr>
                    <p:txBody>
                      <a:bodyPr wrap="square" rtlCol="0" anchor="ctr" anchorCtr="0">
                        <a:noAutofit/>
                      </a:bodyPr>
                      <a:lstStyle/>
                      <a:p>
                        <a:pPr algn="ctr"/>
                        <a:r>
                          <a:rPr lang="en-GB" sz="1100" b="1" dirty="0"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Spaceships</a:t>
                        </a:r>
                      </a:p>
                    </p:txBody>
                  </p:sp>
                  <p:sp>
                    <p:nvSpPr>
                      <p:cNvPr id="68" name="TextBox 67">
                        <a:hlinkClick r:id="rId7" action="ppaction://hlinksldjump"/>
                        <a:extLst>
                          <a:ext uri="{FF2B5EF4-FFF2-40B4-BE49-F238E27FC236}">
                            <a16:creationId xmlns:a16="http://schemas.microsoft.com/office/drawing/2014/main" id="{13B01B27-FA45-4637-A293-B5D85D5C8E1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359229" y="3459878"/>
                        <a:ext cx="1512000" cy="648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rgbClr val="604A7B"/>
                        </a:solidFill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/>
                      </a:sp3d>
                    </p:spPr>
                    <p:txBody>
                      <a:bodyPr wrap="square" rtlCol="0" anchor="ctr" anchorCtr="0">
                        <a:noAutofit/>
                      </a:bodyPr>
                      <a:lstStyle/>
                      <a:p>
                        <a:pPr algn="ctr"/>
                        <a:r>
                          <a:rPr lang="en-GB" sz="1100" b="1" dirty="0"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Rearranging the equation</a:t>
                        </a:r>
                      </a:p>
                    </p:txBody>
                  </p:sp>
                  <p:sp>
                    <p:nvSpPr>
                      <p:cNvPr id="70" name="TextBox 69">
                        <a:hlinkClick r:id="rId8" action="ppaction://hlinksldjump"/>
                        <a:extLst>
                          <a:ext uri="{FF2B5EF4-FFF2-40B4-BE49-F238E27FC236}">
                            <a16:creationId xmlns:a16="http://schemas.microsoft.com/office/drawing/2014/main" id="{2256B5DA-3DEF-4315-A776-4526E44E25A5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872031" y="2804703"/>
                        <a:ext cx="1512000" cy="648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rgbClr val="604A7B"/>
                        </a:solidFill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/>
                      </a:sp3d>
                    </p:spPr>
                    <p:txBody>
                      <a:bodyPr wrap="square" rtlCol="0" anchor="ctr" anchorCtr="0">
                        <a:noAutofit/>
                      </a:bodyPr>
                      <a:lstStyle/>
                      <a:p>
                        <a:pPr algn="ctr"/>
                        <a:r>
                          <a:rPr lang="en-GB" sz="1100" b="1" dirty="0">
                            <a:latin typeface="Verdana" panose="020B0604030504040204" pitchFamily="34" charset="0"/>
                            <a:ea typeface="Verdana" panose="020B0604030504040204" pitchFamily="34" charset="0"/>
                          </a:rPr>
                          <a:t>Accelerating ball</a:t>
                        </a:r>
                      </a:p>
                    </p:txBody>
                  </p:sp>
                </p:grpSp>
              </p:grpSp>
              <p:sp>
                <p:nvSpPr>
                  <p:cNvPr id="52" name="TextBox 51">
                    <a:hlinkClick r:id="rId9" action="ppaction://hlinksldjump"/>
                  </p:cNvPr>
                  <p:cNvSpPr txBox="1"/>
                  <p:nvPr/>
                </p:nvSpPr>
                <p:spPr>
                  <a:xfrm>
                    <a:off x="2843489" y="2782227"/>
                    <a:ext cx="1512000" cy="1296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Drag race II</a:t>
                    </a:r>
                  </a:p>
                </p:txBody>
              </p:sp>
              <p:sp>
                <p:nvSpPr>
                  <p:cNvPr id="61" name="TextBox 60">
                    <a:hlinkClick r:id="rId10" action="ppaction://hlinksldjump"/>
                  </p:cNvPr>
                  <p:cNvSpPr txBox="1"/>
                  <p:nvPr/>
                </p:nvSpPr>
                <p:spPr>
                  <a:xfrm>
                    <a:off x="7385903" y="4152554"/>
                    <a:ext cx="1513068" cy="1296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Rocketing-up</a:t>
                    </a:r>
                  </a:p>
                </p:txBody>
              </p:sp>
              <p:sp>
                <p:nvSpPr>
                  <p:cNvPr id="64" name="TextBox 63">
                    <a:hlinkClick r:id="rId11" action="ppaction://hlinksldjump"/>
                  </p:cNvPr>
                  <p:cNvSpPr txBox="1"/>
                  <p:nvPr/>
                </p:nvSpPr>
                <p:spPr>
                  <a:xfrm>
                    <a:off x="1325341" y="4152554"/>
                    <a:ext cx="3024000" cy="648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Trolley pull</a:t>
                    </a:r>
                  </a:p>
                </p:txBody>
              </p:sp>
              <p:sp>
                <p:nvSpPr>
                  <p:cNvPr id="79" name="TextBox 78">
                    <a:hlinkClick r:id="rId12" action="ppaction://hlinksldjump"/>
                    <a:extLst>
                      <a:ext uri="{FF2B5EF4-FFF2-40B4-BE49-F238E27FC236}">
                        <a16:creationId xmlns:a16="http://schemas.microsoft.com/office/drawing/2014/main" id="{BCAC83D2-AAA3-44ED-9530-D4523990C57B}"/>
                      </a:ext>
                    </a:extLst>
                  </p:cNvPr>
                  <p:cNvSpPr txBox="1"/>
                  <p:nvPr/>
                </p:nvSpPr>
                <p:spPr>
                  <a:xfrm>
                    <a:off x="5872032" y="3440752"/>
                    <a:ext cx="1512000" cy="648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Stopping in</a:t>
                    </a:r>
                  </a:p>
                  <a:p>
                    <a:pPr algn="ctr"/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mid-air</a:t>
                    </a:r>
                  </a:p>
                </p:txBody>
              </p:sp>
              <p:sp>
                <p:nvSpPr>
                  <p:cNvPr id="81" name="TextBox 80">
                    <a:hlinkClick r:id="rId13" action="ppaction://hlinksldjump"/>
                    <a:extLst>
                      <a:ext uri="{FF2B5EF4-FFF2-40B4-BE49-F238E27FC236}">
                        <a16:creationId xmlns:a16="http://schemas.microsoft.com/office/drawing/2014/main" id="{F0090E47-7E3D-4333-9F61-AC16B8676085}"/>
                      </a:ext>
                    </a:extLst>
                  </p:cNvPr>
                  <p:cNvSpPr txBox="1"/>
                  <p:nvPr/>
                </p:nvSpPr>
                <p:spPr>
                  <a:xfrm>
                    <a:off x="5867220" y="4152554"/>
                    <a:ext cx="1513068" cy="1296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Free-fall</a:t>
                    </a:r>
                  </a:p>
                </p:txBody>
              </p:sp>
              <p:sp>
                <p:nvSpPr>
                  <p:cNvPr id="62" name="TextBox 61">
                    <a:hlinkClick r:id="rId14" action="ppaction://hlinksldjump"/>
                  </p:cNvPr>
                  <p:cNvSpPr txBox="1"/>
                  <p:nvPr/>
                </p:nvSpPr>
                <p:spPr>
                  <a:xfrm>
                    <a:off x="1325341" y="4796160"/>
                    <a:ext cx="3024000" cy="64800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rgbClr val="604A7B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sz="1100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Dropping forces</a:t>
                    </a:r>
                  </a:p>
                </p:txBody>
              </p:sp>
            </p:grpSp>
          </p:grpSp>
          <p:sp>
            <p:nvSpPr>
              <p:cNvPr id="80" name="TextBox 79">
                <a:hlinkClick r:id="" action="ppaction://noaction"/>
                <a:extLst>
                  <a:ext uri="{FF2B5EF4-FFF2-40B4-BE49-F238E27FC236}">
                    <a16:creationId xmlns:a16="http://schemas.microsoft.com/office/drawing/2014/main" id="{098CB5B6-0427-4157-9903-15E2EA5744CC}"/>
                  </a:ext>
                </a:extLst>
              </p:cNvPr>
              <p:cNvSpPr txBox="1"/>
              <p:nvPr/>
            </p:nvSpPr>
            <p:spPr>
              <a:xfrm>
                <a:off x="7385775" y="2829852"/>
                <a:ext cx="1512000" cy="1332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04A7B"/>
                </a:solidFill>
              </a:ln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endParaRPr lang="en-GB" sz="1100" b="1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</p:grpSp>
      <p:grpSp>
        <p:nvGrpSpPr>
          <p:cNvPr id="72" name="Group 71"/>
          <p:cNvGrpSpPr/>
          <p:nvPr/>
        </p:nvGrpSpPr>
        <p:grpSpPr>
          <a:xfrm>
            <a:off x="1436957" y="1380530"/>
            <a:ext cx="7344000" cy="108806"/>
            <a:chOff x="-3399" y="3399"/>
            <a:chExt cx="7492276" cy="108806"/>
          </a:xfrm>
        </p:grpSpPr>
        <p:cxnSp>
          <p:nvCxnSpPr>
            <p:cNvPr id="73" name="Straight Arrow Connector 72"/>
            <p:cNvCxnSpPr/>
            <p:nvPr/>
          </p:nvCxnSpPr>
          <p:spPr>
            <a:xfrm>
              <a:off x="110490" y="57150"/>
              <a:ext cx="7378387" cy="0"/>
            </a:xfrm>
            <a:prstGeom prst="straightConnector1">
              <a:avLst/>
            </a:prstGeom>
            <a:ln w="50800">
              <a:solidFill>
                <a:srgbClr val="604A7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4" name="Group 73"/>
            <p:cNvGrpSpPr/>
            <p:nvPr/>
          </p:nvGrpSpPr>
          <p:grpSpPr>
            <a:xfrm>
              <a:off x="-3399" y="3399"/>
              <a:ext cx="1791301" cy="108806"/>
              <a:chOff x="-3999" y="3399"/>
              <a:chExt cx="2107274" cy="108806"/>
            </a:xfrm>
          </p:grpSpPr>
          <p:sp>
            <p:nvSpPr>
              <p:cNvPr id="76" name="Parallelogram 75"/>
              <p:cNvSpPr/>
              <p:nvPr/>
            </p:nvSpPr>
            <p:spPr>
              <a:xfrm rot="10800000" flipV="1">
                <a:off x="-1114" y="3399"/>
                <a:ext cx="2104389" cy="53975"/>
              </a:xfrm>
              <a:prstGeom prst="parallelogram">
                <a:avLst>
                  <a:gd name="adj" fmla="val 199000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7" name="Parallelogram 76"/>
              <p:cNvSpPr/>
              <p:nvPr/>
            </p:nvSpPr>
            <p:spPr>
              <a:xfrm rot="10800000">
                <a:off x="-3999" y="58205"/>
                <a:ext cx="2104937" cy="54000"/>
              </a:xfrm>
              <a:prstGeom prst="parallelogram">
                <a:avLst>
                  <a:gd name="adj" fmla="val 199000"/>
                </a:avLst>
              </a:prstGeom>
              <a:solidFill>
                <a:srgbClr val="604A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75" name="Text Box 2"/>
            <p:cNvSpPr txBox="1">
              <a:spLocks noChangeArrowheads="1"/>
            </p:cNvSpPr>
            <p:nvPr/>
          </p:nvSpPr>
          <p:spPr bwMode="auto">
            <a:xfrm>
              <a:off x="219057" y="10601"/>
              <a:ext cx="1295400" cy="95258"/>
            </a:xfrm>
            <a:prstGeom prst="rect">
              <a:avLst/>
            </a:prstGeom>
            <a:solidFill>
              <a:srgbClr val="604A7B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0" tIns="0" rIns="0" bIns="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600" b="1" cap="all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 o n c e p t u a l   p r o g r e s s I o n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227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Spaceships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lvl="0" indent="-355600">
              <a:defRPr/>
            </a:pPr>
            <a:r>
              <a:rPr lang="en-US" b="1" dirty="0"/>
              <a:t>3.</a:t>
            </a:r>
            <a:r>
              <a:rPr lang="en-US" dirty="0"/>
              <a:t>	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Spaceship Y has half the mass of spaceship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V. </a:t>
            </a:r>
          </a:p>
          <a:p>
            <a:pPr marL="355600" lvl="0" indent="-355600">
              <a:defRPr/>
            </a:pP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The resultant force acting on it is two times as big.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1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2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same as V.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1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2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Two times bigger than V.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1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2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Four times bigger than V.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199" y="3094045"/>
            <a:ext cx="82486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the acceleration of spaceship Y?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266721" y="1772556"/>
            <a:ext cx="2906772" cy="1184953"/>
            <a:chOff x="1266721" y="1701436"/>
            <a:chExt cx="2906772" cy="1184953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441706BD-FE18-4560-BF81-BFA9BA7DE2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66721" y="1701436"/>
              <a:ext cx="1505212" cy="1184953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553493" y="2023912"/>
              <a:ext cx="1620000" cy="540000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dirty="0">
                  <a:latin typeface="Verdana" panose="020B0604030504040204" pitchFamily="34" charset="0"/>
                  <a:ea typeface="Verdana" panose="020B0604030504040204" pitchFamily="34" charset="0"/>
                </a:rPr>
                <a:t>F = m x a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266721" y="1701436"/>
              <a:ext cx="4477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latin typeface="Verdana" panose="020B0604030504040204" pitchFamily="34" charset="0"/>
                  <a:ea typeface="Verdana" panose="020B0604030504040204" pitchFamily="34" charset="0"/>
                </a:rPr>
                <a:t>V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649553" y="1689576"/>
            <a:ext cx="3191961" cy="1330482"/>
            <a:chOff x="4649553" y="1689576"/>
            <a:chExt cx="3191961" cy="1330482"/>
          </a:xfrm>
        </p:grpSpPr>
        <p:grpSp>
          <p:nvGrpSpPr>
            <p:cNvPr id="7" name="Group 6"/>
            <p:cNvGrpSpPr/>
            <p:nvPr/>
          </p:nvGrpSpPr>
          <p:grpSpPr>
            <a:xfrm>
              <a:off x="4925218" y="1772555"/>
              <a:ext cx="2916296" cy="1247503"/>
              <a:chOff x="4925218" y="1772555"/>
              <a:chExt cx="2916296" cy="1247503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4925218" y="1772555"/>
                <a:ext cx="2916296" cy="1184954"/>
                <a:chOff x="4925218" y="1772555"/>
                <a:chExt cx="2916296" cy="1184954"/>
              </a:xfrm>
            </p:grpSpPr>
            <p:grpSp>
              <p:nvGrpSpPr>
                <p:cNvPr id="2" name="Group 1"/>
                <p:cNvGrpSpPr/>
                <p:nvPr/>
              </p:nvGrpSpPr>
              <p:grpSpPr>
                <a:xfrm>
                  <a:off x="4925218" y="1772555"/>
                  <a:ext cx="2916296" cy="1184953"/>
                  <a:chOff x="4925218" y="1772555"/>
                  <a:chExt cx="2916296" cy="1184953"/>
                </a:xfrm>
              </p:grpSpPr>
              <p:grpSp>
                <p:nvGrpSpPr>
                  <p:cNvPr id="13" name="Group 12"/>
                  <p:cNvGrpSpPr/>
                  <p:nvPr/>
                </p:nvGrpSpPr>
                <p:grpSpPr>
                  <a:xfrm>
                    <a:off x="4925218" y="1772556"/>
                    <a:ext cx="2916296" cy="862476"/>
                    <a:chOff x="4925218" y="1701436"/>
                    <a:chExt cx="2916296" cy="862476"/>
                  </a:xfrm>
                </p:grpSpPr>
                <p:sp>
                  <p:nvSpPr>
                    <p:cNvPr id="43" name="TextBox 42"/>
                    <p:cNvSpPr txBox="1"/>
                    <p:nvPr/>
                  </p:nvSpPr>
                  <p:spPr>
                    <a:xfrm>
                      <a:off x="6221514" y="2023912"/>
                      <a:ext cx="1620000" cy="54000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 anchorCtr="0">
                      <a:noAutofit/>
                    </a:bodyPr>
                    <a:lstStyle/>
                    <a:p>
                      <a:pPr algn="ctr"/>
                      <a:r>
                        <a:rPr lang="en-GB" sz="2600" b="1" dirty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</a:t>
                      </a:r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= </a:t>
                      </a:r>
                      <a:r>
                        <a:rPr lang="en-GB" sz="1300" b="1" dirty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</a:t>
                      </a:r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x a</a:t>
                      </a:r>
                    </a:p>
                  </p:txBody>
                </p:sp>
                <p:sp>
                  <p:nvSpPr>
                    <p:cNvPr id="44" name="TextBox 43"/>
                    <p:cNvSpPr txBox="1"/>
                    <p:nvPr/>
                  </p:nvSpPr>
                  <p:spPr>
                    <a:xfrm>
                      <a:off x="4925218" y="1701436"/>
                      <a:ext cx="447779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Y</a:t>
                      </a:r>
                    </a:p>
                  </p:txBody>
                </p:sp>
              </p:grpSp>
              <p:pic>
                <p:nvPicPr>
                  <p:cNvPr id="31" name="Picture 30">
                    <a:extLst>
                      <a:ext uri="{FF2B5EF4-FFF2-40B4-BE49-F238E27FC236}">
                        <a16:creationId xmlns:a16="http://schemas.microsoft.com/office/drawing/2014/main" id="{441706BD-FE18-4560-BF81-BFA9BA7DE21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  <a:duotone>
                      <a:prstClr val="black"/>
                      <a:schemeClr val="accent2">
                        <a:tint val="45000"/>
                        <a:satMod val="400000"/>
                      </a:schemeClr>
                    </a:duotone>
                  </a:blip>
                  <a:stretch>
                    <a:fillRect/>
                  </a:stretch>
                </p:blipFill>
                <p:spPr>
                  <a:xfrm>
                    <a:off x="4925218" y="1772555"/>
                    <a:ext cx="1505212" cy="1184953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33" name="Picture 32">
                  <a:extLst>
                    <a:ext uri="{FF2B5EF4-FFF2-40B4-BE49-F238E27FC236}">
                      <a16:creationId xmlns:a16="http://schemas.microsoft.com/office/drawing/2014/main" id="{441706BD-FE18-4560-BF81-BFA9BA7DE21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>
                <a:xfrm>
                  <a:off x="4925218" y="1772556"/>
                  <a:ext cx="1505212" cy="1184953"/>
                </a:xfrm>
                <a:custGeom>
                  <a:avLst/>
                  <a:gdLst>
                    <a:gd name="connsiteX0" fmla="*/ 1505212 w 1505212"/>
                    <a:gd name="connsiteY0" fmla="*/ 834492 h 1184953"/>
                    <a:gd name="connsiteX1" fmla="*/ 1505212 w 1505212"/>
                    <a:gd name="connsiteY1" fmla="*/ 1184953 h 1184953"/>
                    <a:gd name="connsiteX2" fmla="*/ 976698 w 1505212"/>
                    <a:gd name="connsiteY2" fmla="*/ 1184953 h 1184953"/>
                    <a:gd name="connsiteX3" fmla="*/ 0 w 1505212"/>
                    <a:gd name="connsiteY3" fmla="*/ 0 h 1184953"/>
                    <a:gd name="connsiteX4" fmla="*/ 813409 w 1505212"/>
                    <a:gd name="connsiteY4" fmla="*/ 0 h 1184953"/>
                    <a:gd name="connsiteX5" fmla="*/ 348727 w 1505212"/>
                    <a:gd name="connsiteY5" fmla="*/ 308134 h 1184953"/>
                    <a:gd name="connsiteX6" fmla="*/ 930151 w 1505212"/>
                    <a:gd name="connsiteY6" fmla="*/ 1184953 h 1184953"/>
                    <a:gd name="connsiteX7" fmla="*/ 0 w 1505212"/>
                    <a:gd name="connsiteY7" fmla="*/ 1184953 h 1184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05212" h="1184953">
                      <a:moveTo>
                        <a:pt x="1505212" y="834492"/>
                      </a:moveTo>
                      <a:lnTo>
                        <a:pt x="1505212" y="1184953"/>
                      </a:lnTo>
                      <a:lnTo>
                        <a:pt x="976698" y="1184953"/>
                      </a:lnTo>
                      <a:close/>
                      <a:moveTo>
                        <a:pt x="0" y="0"/>
                      </a:moveTo>
                      <a:lnTo>
                        <a:pt x="813409" y="0"/>
                      </a:lnTo>
                      <a:lnTo>
                        <a:pt x="348727" y="308134"/>
                      </a:lnTo>
                      <a:lnTo>
                        <a:pt x="930151" y="1184953"/>
                      </a:lnTo>
                      <a:lnTo>
                        <a:pt x="0" y="1184953"/>
                      </a:lnTo>
                      <a:close/>
                    </a:path>
                  </a:pathLst>
                </a:custGeom>
              </p:spPr>
            </p:pic>
          </p:grpSp>
          <p:sp>
            <p:nvSpPr>
              <p:cNvPr id="6" name="Rectangle 5"/>
              <p:cNvSpPr/>
              <p:nvPr/>
            </p:nvSpPr>
            <p:spPr>
              <a:xfrm rot="3377469">
                <a:off x="4780314" y="2765027"/>
                <a:ext cx="464343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5" name="Rectangle 34"/>
            <p:cNvSpPr/>
            <p:nvPr/>
          </p:nvSpPr>
          <p:spPr>
            <a:xfrm rot="3377469">
              <a:off x="6100136" y="1898888"/>
              <a:ext cx="464343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 rot="3377469">
              <a:off x="5745109" y="1703750"/>
              <a:ext cx="50860" cy="17008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/>
            <p:cNvSpPr/>
            <p:nvPr/>
          </p:nvSpPr>
          <p:spPr>
            <a:xfrm rot="3377469">
              <a:off x="5474538" y="1375807"/>
              <a:ext cx="50860" cy="17008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5394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Spaceships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lvl="0" indent="-355600">
              <a:defRPr/>
            </a:pPr>
            <a:r>
              <a:rPr lang="en-US" b="1" dirty="0"/>
              <a:t>4.</a:t>
            </a:r>
            <a:r>
              <a:rPr lang="en-US" dirty="0"/>
              <a:t>	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Spaceship Z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has half the mass of spaceship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V. </a:t>
            </a:r>
          </a:p>
          <a:p>
            <a:pPr marL="355600" lvl="0" indent="-355600">
              <a:defRPr/>
            </a:pP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The resultant force acting on it is half as big.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1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2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Four times smaller than V.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1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2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same as V.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1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2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Four times bigger than V.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199" y="3094045"/>
            <a:ext cx="82486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the acceleration of spaceship Z?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266721" y="1772556"/>
            <a:ext cx="2906772" cy="1184953"/>
            <a:chOff x="1266721" y="1701436"/>
            <a:chExt cx="2906772" cy="1184953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441706BD-FE18-4560-BF81-BFA9BA7DE2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66721" y="1701436"/>
              <a:ext cx="1505212" cy="1184953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553493" y="2023912"/>
              <a:ext cx="1620000" cy="540000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dirty="0">
                  <a:latin typeface="Verdana" panose="020B0604030504040204" pitchFamily="34" charset="0"/>
                  <a:ea typeface="Verdana" panose="020B0604030504040204" pitchFamily="34" charset="0"/>
                </a:rPr>
                <a:t>F = m x a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266721" y="1701436"/>
              <a:ext cx="4477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latin typeface="Verdana" panose="020B0604030504040204" pitchFamily="34" charset="0"/>
                  <a:ea typeface="Verdana" panose="020B0604030504040204" pitchFamily="34" charset="0"/>
                </a:rPr>
                <a:t>V</a:t>
              </a:r>
            </a:p>
          </p:txBody>
        </p:sp>
      </p:grpSp>
      <p:sp>
        <p:nvSpPr>
          <p:cNvPr id="32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E1986798-8533-4B3D-B233-1FB5D213A87F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831399C-68EE-4ED8-9AE3-433CA15259F7}"/>
              </a:ext>
            </a:extLst>
          </p:cNvPr>
          <p:cNvGrpSpPr/>
          <p:nvPr/>
        </p:nvGrpSpPr>
        <p:grpSpPr>
          <a:xfrm>
            <a:off x="4649553" y="1689576"/>
            <a:ext cx="3191961" cy="1330482"/>
            <a:chOff x="4649553" y="1689576"/>
            <a:chExt cx="3191961" cy="1330482"/>
          </a:xfrm>
        </p:grpSpPr>
        <p:grpSp>
          <p:nvGrpSpPr>
            <p:cNvPr id="5" name="Group 4"/>
            <p:cNvGrpSpPr/>
            <p:nvPr/>
          </p:nvGrpSpPr>
          <p:grpSpPr>
            <a:xfrm>
              <a:off x="4649553" y="1689576"/>
              <a:ext cx="3191961" cy="1330482"/>
              <a:chOff x="4649553" y="1689576"/>
              <a:chExt cx="3191961" cy="1330482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4925218" y="1767990"/>
                <a:ext cx="2916296" cy="1189519"/>
                <a:chOff x="4925218" y="1767990"/>
                <a:chExt cx="2916296" cy="1189519"/>
              </a:xfrm>
            </p:grpSpPr>
            <p:grpSp>
              <p:nvGrpSpPr>
                <p:cNvPr id="2" name="Group 1"/>
                <p:cNvGrpSpPr/>
                <p:nvPr/>
              </p:nvGrpSpPr>
              <p:grpSpPr>
                <a:xfrm>
                  <a:off x="4925218" y="1767990"/>
                  <a:ext cx="2916296" cy="1184953"/>
                  <a:chOff x="4925218" y="1767990"/>
                  <a:chExt cx="2916296" cy="1184953"/>
                </a:xfrm>
              </p:grpSpPr>
              <p:grpSp>
                <p:nvGrpSpPr>
                  <p:cNvPr id="13" name="Group 12"/>
                  <p:cNvGrpSpPr/>
                  <p:nvPr/>
                </p:nvGrpSpPr>
                <p:grpSpPr>
                  <a:xfrm>
                    <a:off x="4925218" y="1772556"/>
                    <a:ext cx="2916296" cy="862476"/>
                    <a:chOff x="4925218" y="1701436"/>
                    <a:chExt cx="2916296" cy="862476"/>
                  </a:xfrm>
                </p:grpSpPr>
                <p:sp>
                  <p:nvSpPr>
                    <p:cNvPr id="43" name="TextBox 42"/>
                    <p:cNvSpPr txBox="1"/>
                    <p:nvPr/>
                  </p:nvSpPr>
                  <p:spPr>
                    <a:xfrm>
                      <a:off x="6221514" y="2023912"/>
                      <a:ext cx="1620000" cy="54000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 anchor="ctr" anchorCtr="0">
                      <a:noAutofit/>
                    </a:bodyPr>
                    <a:lstStyle/>
                    <a:p>
                      <a:pPr algn="ctr"/>
                      <a:r>
                        <a:rPr lang="en-GB" sz="1300" b="1" dirty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</a:t>
                      </a:r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= </a:t>
                      </a:r>
                      <a:r>
                        <a:rPr lang="en-GB" sz="1300" b="1" dirty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</a:t>
                      </a:r>
                      <a:r>
                        <a:rPr lang="en-GB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x a</a:t>
                      </a:r>
                    </a:p>
                  </p:txBody>
                </p:sp>
                <p:sp>
                  <p:nvSpPr>
                    <p:cNvPr id="44" name="TextBox 43"/>
                    <p:cNvSpPr txBox="1"/>
                    <p:nvPr/>
                  </p:nvSpPr>
                  <p:spPr>
                    <a:xfrm>
                      <a:off x="4925218" y="1701436"/>
                      <a:ext cx="447779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b="1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p:txBody>
                </p:sp>
              </p:grpSp>
              <p:pic>
                <p:nvPicPr>
                  <p:cNvPr id="31" name="Picture 30">
                    <a:extLst>
                      <a:ext uri="{FF2B5EF4-FFF2-40B4-BE49-F238E27FC236}">
                        <a16:creationId xmlns:a16="http://schemas.microsoft.com/office/drawing/2014/main" id="{441706BD-FE18-4560-BF81-BFA9BA7DE21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  <a:duotone>
                      <a:prstClr val="black"/>
                      <a:schemeClr val="accent6">
                        <a:tint val="45000"/>
                        <a:satMod val="400000"/>
                      </a:schemeClr>
                    </a:duotone>
                  </a:blip>
                  <a:stretch>
                    <a:fillRect/>
                  </a:stretch>
                </p:blipFill>
                <p:spPr>
                  <a:xfrm>
                    <a:off x="4925218" y="1767990"/>
                    <a:ext cx="1505212" cy="1184953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33" name="Picture 32">
                  <a:extLst>
                    <a:ext uri="{FF2B5EF4-FFF2-40B4-BE49-F238E27FC236}">
                      <a16:creationId xmlns:a16="http://schemas.microsoft.com/office/drawing/2014/main" id="{441706BD-FE18-4560-BF81-BFA9BA7DE21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>
                <a:xfrm>
                  <a:off x="4925218" y="1772556"/>
                  <a:ext cx="1505212" cy="1184953"/>
                </a:xfrm>
                <a:custGeom>
                  <a:avLst/>
                  <a:gdLst>
                    <a:gd name="connsiteX0" fmla="*/ 1505212 w 1505212"/>
                    <a:gd name="connsiteY0" fmla="*/ 834492 h 1184953"/>
                    <a:gd name="connsiteX1" fmla="*/ 1505212 w 1505212"/>
                    <a:gd name="connsiteY1" fmla="*/ 1184953 h 1184953"/>
                    <a:gd name="connsiteX2" fmla="*/ 976698 w 1505212"/>
                    <a:gd name="connsiteY2" fmla="*/ 1184953 h 1184953"/>
                    <a:gd name="connsiteX3" fmla="*/ 0 w 1505212"/>
                    <a:gd name="connsiteY3" fmla="*/ 0 h 1184953"/>
                    <a:gd name="connsiteX4" fmla="*/ 813409 w 1505212"/>
                    <a:gd name="connsiteY4" fmla="*/ 0 h 1184953"/>
                    <a:gd name="connsiteX5" fmla="*/ 348727 w 1505212"/>
                    <a:gd name="connsiteY5" fmla="*/ 308134 h 1184953"/>
                    <a:gd name="connsiteX6" fmla="*/ 930151 w 1505212"/>
                    <a:gd name="connsiteY6" fmla="*/ 1184953 h 1184953"/>
                    <a:gd name="connsiteX7" fmla="*/ 0 w 1505212"/>
                    <a:gd name="connsiteY7" fmla="*/ 1184953 h 1184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05212" h="1184953">
                      <a:moveTo>
                        <a:pt x="1505212" y="834492"/>
                      </a:moveTo>
                      <a:lnTo>
                        <a:pt x="1505212" y="1184953"/>
                      </a:lnTo>
                      <a:lnTo>
                        <a:pt x="976698" y="1184953"/>
                      </a:lnTo>
                      <a:close/>
                      <a:moveTo>
                        <a:pt x="0" y="0"/>
                      </a:moveTo>
                      <a:lnTo>
                        <a:pt x="813409" y="0"/>
                      </a:lnTo>
                      <a:lnTo>
                        <a:pt x="348727" y="308134"/>
                      </a:lnTo>
                      <a:lnTo>
                        <a:pt x="930151" y="1184953"/>
                      </a:lnTo>
                      <a:lnTo>
                        <a:pt x="0" y="1184953"/>
                      </a:lnTo>
                      <a:close/>
                    </a:path>
                  </a:pathLst>
                </a:custGeom>
              </p:spPr>
            </p:pic>
          </p:grpSp>
          <p:sp>
            <p:nvSpPr>
              <p:cNvPr id="35" name="Rectangle 34"/>
              <p:cNvSpPr/>
              <p:nvPr/>
            </p:nvSpPr>
            <p:spPr>
              <a:xfrm rot="3377469">
                <a:off x="4780314" y="2765027"/>
                <a:ext cx="464343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ectangle 35"/>
              <p:cNvSpPr/>
              <p:nvPr/>
            </p:nvSpPr>
            <p:spPr>
              <a:xfrm rot="3377469">
                <a:off x="6100136" y="1898888"/>
                <a:ext cx="464343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Rectangle 39"/>
              <p:cNvSpPr/>
              <p:nvPr/>
            </p:nvSpPr>
            <p:spPr>
              <a:xfrm rot="3377469">
                <a:off x="5745109" y="1703750"/>
                <a:ext cx="50860" cy="17008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Rectangle 40"/>
              <p:cNvSpPr/>
              <p:nvPr/>
            </p:nvSpPr>
            <p:spPr>
              <a:xfrm rot="3377469">
                <a:off x="5474538" y="1375807"/>
                <a:ext cx="50860" cy="17008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E0FE402-8654-4BC9-9B62-93E8B1410CAF}"/>
                </a:ext>
              </a:extLst>
            </p:cNvPr>
            <p:cNvSpPr txBox="1"/>
            <p:nvPr/>
          </p:nvSpPr>
          <p:spPr>
            <a:xfrm>
              <a:off x="4883162" y="1772556"/>
              <a:ext cx="44777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latin typeface="Verdana" panose="020B0604030504040204" pitchFamily="34" charset="0"/>
                  <a:ea typeface="Verdana" panose="020B0604030504040204" pitchFamily="34" charset="0"/>
                </a:rPr>
                <a:t>Z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223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Rearranging equations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6B4D77-D9CA-4B9E-AB4F-B01D51DA180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8433" y="1817118"/>
            <a:ext cx="1618687" cy="1274285"/>
          </a:xfrm>
          <a:prstGeom prst="rect">
            <a:avLst/>
          </a:prstGeom>
        </p:spPr>
      </p:pic>
      <p:sp>
        <p:nvSpPr>
          <p:cNvPr id="6" name="Text Placeholder 16"/>
          <p:cNvSpPr txBox="1">
            <a:spLocks/>
          </p:cNvSpPr>
          <p:nvPr/>
        </p:nvSpPr>
        <p:spPr>
          <a:xfrm>
            <a:off x="457200" y="863126"/>
            <a:ext cx="8039100" cy="13537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A force</a:t>
            </a:r>
            <a:r>
              <a:rPr lang="en-US" dirty="0"/>
              <a:t> acting on an object can make it accelerate.</a:t>
            </a:r>
          </a:p>
          <a:p>
            <a:pPr>
              <a:lnSpc>
                <a:spcPct val="134000"/>
              </a:lnSpc>
              <a:defRPr/>
            </a:pPr>
            <a:r>
              <a:rPr lang="en-US" dirty="0"/>
              <a:t>Doubling the resultant force doubles the acceleration.</a:t>
            </a:r>
          </a:p>
          <a:p>
            <a:pPr>
              <a:lnSpc>
                <a:spcPct val="134000"/>
              </a:lnSpc>
              <a:defRPr/>
            </a:pPr>
            <a:r>
              <a:rPr lang="en-US" dirty="0"/>
              <a:t>If the mass of the object is doubled, acceleration is halved. 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2032968" y="2367229"/>
            <a:ext cx="2988674" cy="738664"/>
            <a:chOff x="1585569" y="2286558"/>
            <a:chExt cx="2988674" cy="738664"/>
          </a:xfrm>
        </p:grpSpPr>
        <p:sp>
          <p:nvSpPr>
            <p:cNvPr id="8" name="Rectangle 7"/>
            <p:cNvSpPr/>
            <p:nvPr/>
          </p:nvSpPr>
          <p:spPr>
            <a:xfrm>
              <a:off x="3301939" y="2471224"/>
              <a:ext cx="37382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=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585569" y="2471224"/>
              <a:ext cx="16052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acceleration</a:t>
              </a: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3786848" y="2286558"/>
              <a:ext cx="787395" cy="738664"/>
              <a:chOff x="3786848" y="2286558"/>
              <a:chExt cx="787395" cy="738664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3799672" y="2286558"/>
                <a:ext cx="76174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force</a:t>
                </a: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786848" y="2655890"/>
                <a:ext cx="78739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mass</a:t>
                </a:r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>
                <a:off x="3793260" y="2655890"/>
                <a:ext cx="774571" cy="0"/>
              </a:xfrm>
              <a:prstGeom prst="line">
                <a:avLst/>
              </a:prstGeom>
              <a:ln w="1905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24"/>
          <p:cNvGrpSpPr/>
          <p:nvPr/>
        </p:nvGrpSpPr>
        <p:grpSpPr>
          <a:xfrm>
            <a:off x="457199" y="3298483"/>
            <a:ext cx="8249921" cy="1875704"/>
            <a:chOff x="457199" y="3369603"/>
            <a:chExt cx="8249921" cy="1875704"/>
          </a:xfrm>
        </p:grpSpPr>
        <p:sp>
          <p:nvSpPr>
            <p:cNvPr id="7" name="Text Placeholder 16"/>
            <p:cNvSpPr txBox="1">
              <a:spLocks/>
            </p:cNvSpPr>
            <p:nvPr/>
          </p:nvSpPr>
          <p:spPr>
            <a:xfrm>
              <a:off x="457199" y="3727734"/>
              <a:ext cx="4053841" cy="1271618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1"/>
              </a:solidFill>
            </a:ln>
          </p:spPr>
          <p:txBody>
            <a:bodyPr vert="horz" lIns="91440" tIns="45720" rIns="91440" bIns="45720" rtlCol="0" anchor="ctr" anchorCtr="0">
              <a:noAutofit/>
            </a:bodyPr>
            <a:lstStyle>
              <a:lvl1pPr marL="0" indent="0" algn="l" defTabSz="914400" rtl="0" eaLnBrk="1" latinLnBrk="0" hangingPunct="1">
                <a:lnSpc>
                  <a:spcPct val="114000"/>
                </a:lnSpc>
                <a:spcBef>
                  <a:spcPct val="20000"/>
                </a:spcBef>
                <a:buFont typeface="+mj-lt"/>
                <a:buNone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971550" indent="-5143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485900" indent="-57150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-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974850" indent="-539750" algn="l" defTabSz="914400" rtl="0" eaLnBrk="1" latinLnBrk="0" hangingPunct="1">
                <a:spcBef>
                  <a:spcPct val="20000"/>
                </a:spcBef>
                <a:buFont typeface="Wingdings" panose="05000000000000000000" pitchFamily="2" charset="2"/>
                <a:buChar char="§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514600" indent="-53975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o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14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lang="en-US" noProof="0" dirty="0"/>
                <a:t>f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orce = mass × acceleration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14000"/>
                </a:lnSpc>
                <a:spcBef>
                  <a:spcPts val="1200"/>
                </a:spcBef>
                <a:spcAft>
                  <a:spcPts val="120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 = m × a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344159" y="3733307"/>
              <a:ext cx="3362961" cy="1467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914400">
                <a:lnSpc>
                  <a:spcPct val="114000"/>
                </a:lnSpc>
                <a:spcBef>
                  <a:spcPct val="20000"/>
                </a:spcBef>
                <a:spcAft>
                  <a:spcPts val="600"/>
                </a:spcAft>
                <a:defRPr/>
              </a:pPr>
              <a:r>
                <a:rPr lang="en-US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force, F, in newton (N)</a:t>
              </a:r>
            </a:p>
            <a:p>
              <a:pPr lvl="0" defTabSz="914400">
                <a:lnSpc>
                  <a:spcPct val="114000"/>
                </a:lnSpc>
                <a:spcBef>
                  <a:spcPct val="20000"/>
                </a:spcBef>
                <a:spcAft>
                  <a:spcPts val="600"/>
                </a:spcAft>
                <a:defRPr/>
              </a:pPr>
              <a:r>
                <a:rPr lang="en-US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mass, m, in kilogram (kg)</a:t>
              </a:r>
            </a:p>
            <a:p>
              <a:pPr lvl="0" defTabSz="914400">
                <a:lnSpc>
                  <a:spcPct val="114000"/>
                </a:lnSpc>
                <a:spcBef>
                  <a:spcPct val="20000"/>
                </a:spcBef>
                <a:spcAft>
                  <a:spcPts val="600"/>
                </a:spcAft>
                <a:defRPr/>
              </a:pPr>
              <a:r>
                <a:rPr lang="en-US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acceleration, a, in </a:t>
              </a:r>
              <a:r>
                <a:rPr lang="en-US" sz="1600" dirty="0" err="1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metres</a:t>
              </a:r>
              <a:r>
                <a:rPr lang="en-US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per second squared (m/s</a:t>
              </a:r>
              <a:r>
                <a:rPr lang="en-US" sz="1600" baseline="300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</a:t>
              </a:r>
              <a:r>
                <a:rPr lang="en-US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)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57199" y="3369603"/>
              <a:ext cx="40538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This is usually written as: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4988559" y="3733307"/>
              <a:ext cx="0" cy="1512000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457199" y="5582605"/>
            <a:ext cx="8249921" cy="33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GB" sz="1400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One newton</a:t>
            </a:r>
            <a:r>
              <a:rPr lang="en-GB" sz="14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is the force needed to accelerate a mass of 1 kg at a rate of 1 m/s</a:t>
            </a:r>
            <a:r>
              <a:rPr lang="en-GB" sz="1400" i="1" baseline="30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sz="14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3394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Rearranging the equation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931385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of these equations have been re-arranged correctly?</a:t>
            </a:r>
          </a:p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i="1" dirty="0"/>
              <a:t>Choose </a:t>
            </a:r>
            <a:r>
              <a:rPr lang="en-US" sz="1600" b="1" i="1" dirty="0"/>
              <a:t>all</a:t>
            </a:r>
            <a:r>
              <a:rPr lang="en-US" sz="1600" i="1" dirty="0"/>
              <a:t> that are correct.</a:t>
            </a:r>
            <a:endParaRPr kumimoji="0" lang="en-US" sz="16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57200" y="2011997"/>
            <a:ext cx="8285163" cy="378393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0065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00658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457200" y="3493291"/>
            <a:ext cx="4054980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US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Text Placeholder 17"/>
          <p:cNvSpPr txBox="1">
            <a:spLocks/>
          </p:cNvSpPr>
          <p:nvPr/>
        </p:nvSpPr>
        <p:spPr>
          <a:xfrm>
            <a:off x="4577703" y="3493291"/>
            <a:ext cx="4051947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US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Text Placeholder 17"/>
          <p:cNvSpPr txBox="1">
            <a:spLocks/>
          </p:cNvSpPr>
          <p:nvPr/>
        </p:nvSpPr>
        <p:spPr>
          <a:xfrm>
            <a:off x="457200" y="5408984"/>
            <a:ext cx="4054980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US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Text Placeholder 17"/>
          <p:cNvSpPr txBox="1">
            <a:spLocks/>
          </p:cNvSpPr>
          <p:nvPr/>
        </p:nvSpPr>
        <p:spPr>
          <a:xfrm>
            <a:off x="4577703" y="5408984"/>
            <a:ext cx="4051947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r>
              <a:rPr lang="en-US" sz="18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n-US" sz="1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160753EE-20A6-486B-86EF-A1D4F28C7A7E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934280" y="2519255"/>
            <a:ext cx="2988674" cy="738664"/>
            <a:chOff x="1585569" y="2286558"/>
            <a:chExt cx="2988674" cy="738664"/>
          </a:xfrm>
        </p:grpSpPr>
        <p:sp>
          <p:nvSpPr>
            <p:cNvPr id="25" name="Rectangle 24"/>
            <p:cNvSpPr/>
            <p:nvPr/>
          </p:nvSpPr>
          <p:spPr>
            <a:xfrm>
              <a:off x="3301939" y="2471224"/>
              <a:ext cx="37382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=</a:t>
              </a:r>
              <a:endParaRPr lang="en-GB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585569" y="2471224"/>
              <a:ext cx="16052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acceleration</a:t>
              </a: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3786848" y="2286558"/>
              <a:ext cx="787395" cy="738664"/>
              <a:chOff x="3786848" y="2286558"/>
              <a:chExt cx="787395" cy="738664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3799672" y="2286558"/>
                <a:ext cx="76174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force</a:t>
                </a: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3786848" y="2655890"/>
                <a:ext cx="78739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mass</a:t>
                </a:r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>
                <a:off x="3793260" y="2655890"/>
                <a:ext cx="774571" cy="0"/>
              </a:xfrm>
              <a:prstGeom prst="line">
                <a:avLst/>
              </a:prstGeom>
              <a:ln w="1905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" name="Group 30"/>
          <p:cNvGrpSpPr/>
          <p:nvPr/>
        </p:nvGrpSpPr>
        <p:grpSpPr>
          <a:xfrm>
            <a:off x="4958593" y="2519255"/>
            <a:ext cx="3370118" cy="738664"/>
            <a:chOff x="1585569" y="2286558"/>
            <a:chExt cx="3370118" cy="738664"/>
          </a:xfrm>
        </p:grpSpPr>
        <p:sp>
          <p:nvSpPr>
            <p:cNvPr id="32" name="Rectangle 31"/>
            <p:cNvSpPr/>
            <p:nvPr/>
          </p:nvSpPr>
          <p:spPr>
            <a:xfrm>
              <a:off x="2865059" y="2471224"/>
              <a:ext cx="37382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=</a:t>
              </a:r>
              <a:endParaRPr lang="en-GB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585569" y="2471224"/>
              <a:ext cx="16052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mass</a:t>
              </a: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3380448" y="2286558"/>
              <a:ext cx="1575239" cy="738664"/>
              <a:chOff x="3380448" y="2286558"/>
              <a:chExt cx="1575239" cy="738664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3787194" y="2286558"/>
                <a:ext cx="76174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force</a:t>
                </a: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380448" y="2655890"/>
                <a:ext cx="157523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acceleration</a:t>
                </a:r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>
                <a:off x="3412067" y="2655890"/>
                <a:ext cx="1512000" cy="0"/>
              </a:xfrm>
              <a:prstGeom prst="line">
                <a:avLst/>
              </a:prstGeom>
              <a:ln w="1905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8" name="Group 37"/>
          <p:cNvGrpSpPr/>
          <p:nvPr/>
        </p:nvGrpSpPr>
        <p:grpSpPr>
          <a:xfrm>
            <a:off x="4958593" y="4457298"/>
            <a:ext cx="3370118" cy="738664"/>
            <a:chOff x="1585569" y="2286558"/>
            <a:chExt cx="3370118" cy="738664"/>
          </a:xfrm>
        </p:grpSpPr>
        <p:sp>
          <p:nvSpPr>
            <p:cNvPr id="39" name="Rectangle 38"/>
            <p:cNvSpPr/>
            <p:nvPr/>
          </p:nvSpPr>
          <p:spPr>
            <a:xfrm>
              <a:off x="2865059" y="2471224"/>
              <a:ext cx="37382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=</a:t>
              </a:r>
              <a:endParaRPr lang="en-GB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585569" y="2471224"/>
              <a:ext cx="16052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mass</a:t>
              </a: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3380448" y="2286558"/>
              <a:ext cx="1575239" cy="738664"/>
              <a:chOff x="3380448" y="2286558"/>
              <a:chExt cx="1575239" cy="738664"/>
            </a:xfrm>
          </p:grpSpPr>
          <p:sp>
            <p:nvSpPr>
              <p:cNvPr id="42" name="Rectangle 41"/>
              <p:cNvSpPr/>
              <p:nvPr/>
            </p:nvSpPr>
            <p:spPr>
              <a:xfrm>
                <a:off x="3380448" y="2286558"/>
                <a:ext cx="157523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acceleration</a:t>
                </a: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3787194" y="2655890"/>
                <a:ext cx="76174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force</a:t>
                </a:r>
              </a:p>
            </p:txBody>
          </p:sp>
          <p:cxnSp>
            <p:nvCxnSpPr>
              <p:cNvPr id="44" name="Straight Connector 43"/>
              <p:cNvCxnSpPr/>
              <p:nvPr/>
            </p:nvCxnSpPr>
            <p:spPr>
              <a:xfrm>
                <a:off x="3412067" y="2655890"/>
                <a:ext cx="1512000" cy="0"/>
              </a:xfrm>
              <a:prstGeom prst="line">
                <a:avLst/>
              </a:prstGeom>
              <a:ln w="1905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2" name="Group 51"/>
          <p:cNvGrpSpPr/>
          <p:nvPr/>
        </p:nvGrpSpPr>
        <p:grpSpPr>
          <a:xfrm>
            <a:off x="536733" y="4638565"/>
            <a:ext cx="3783769" cy="372731"/>
            <a:chOff x="1274189" y="2560158"/>
            <a:chExt cx="3783769" cy="372731"/>
          </a:xfrm>
        </p:grpSpPr>
        <p:sp>
          <p:nvSpPr>
            <p:cNvPr id="53" name="Rectangle 52"/>
            <p:cNvSpPr/>
            <p:nvPr/>
          </p:nvSpPr>
          <p:spPr>
            <a:xfrm>
              <a:off x="3119394" y="2563557"/>
              <a:ext cx="37382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=</a:t>
              </a:r>
              <a:endParaRPr lang="en-GB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74189" y="2563557"/>
              <a:ext cx="19166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Force x mass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482719" y="2560158"/>
              <a:ext cx="15752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acceleration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7653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Accelerating ball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4000"/>
            <a:ext cx="8285163" cy="159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Albert throws a ball straight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up in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air.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As it rises, it slows down.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as it falls it speeds up.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>
            <a:extLst/>
          </p:cNvPr>
          <p:cNvGrpSpPr/>
          <p:nvPr/>
        </p:nvGrpSpPr>
        <p:grpSpPr>
          <a:xfrm>
            <a:off x="3775828" y="1330658"/>
            <a:ext cx="1647905" cy="4851132"/>
            <a:chOff x="1307690" y="-1394308"/>
            <a:chExt cx="1647947" cy="4851525"/>
          </a:xfrm>
        </p:grpSpPr>
        <p:grpSp>
          <p:nvGrpSpPr>
            <p:cNvPr id="9" name="Group 8">
              <a:extLst/>
            </p:cNvPr>
            <p:cNvGrpSpPr/>
            <p:nvPr/>
          </p:nvGrpSpPr>
          <p:grpSpPr>
            <a:xfrm>
              <a:off x="1307690" y="0"/>
              <a:ext cx="1623386" cy="3457217"/>
              <a:chOff x="1307690" y="0"/>
              <a:chExt cx="1623386" cy="3457217"/>
            </a:xfrm>
          </p:grpSpPr>
          <p:grpSp>
            <p:nvGrpSpPr>
              <p:cNvPr id="14" name="Group 13">
                <a:extLst/>
              </p:cNvPr>
              <p:cNvGrpSpPr/>
              <p:nvPr/>
            </p:nvGrpSpPr>
            <p:grpSpPr>
              <a:xfrm>
                <a:off x="1469427" y="0"/>
                <a:ext cx="1461649" cy="3457217"/>
                <a:chOff x="1469242" y="0"/>
                <a:chExt cx="1461649" cy="3457264"/>
              </a:xfrm>
            </p:grpSpPr>
            <p:cxnSp>
              <p:nvCxnSpPr>
                <p:cNvPr id="18" name="Straight Connector 17">
                  <a:extLst/>
                </p:cNvPr>
                <p:cNvCxnSpPr>
                  <a:cxnSpLocks/>
                </p:cNvCxnSpPr>
                <p:nvPr/>
              </p:nvCxnSpPr>
              <p:spPr>
                <a:xfrm>
                  <a:off x="1649270" y="540007"/>
                  <a:ext cx="0" cy="1080016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/>
                </p:cNvPr>
                <p:cNvCxnSpPr/>
                <p:nvPr/>
              </p:nvCxnSpPr>
              <p:spPr>
                <a:xfrm flipV="1">
                  <a:off x="1496374" y="672428"/>
                  <a:ext cx="320694" cy="60586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/>
                </p:cNvPr>
                <p:cNvCxnSpPr>
                  <a:cxnSpLocks/>
                </p:cNvCxnSpPr>
                <p:nvPr/>
              </p:nvCxnSpPr>
              <p:spPr>
                <a:xfrm>
                  <a:off x="1817068" y="672428"/>
                  <a:ext cx="479482" cy="60585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/>
                </p:cNvPr>
                <p:cNvCxnSpPr>
                  <a:cxnSpLocks/>
                </p:cNvCxnSpPr>
                <p:nvPr/>
              </p:nvCxnSpPr>
              <p:spPr>
                <a:xfrm flipV="1">
                  <a:off x="2307240" y="423806"/>
                  <a:ext cx="478874" cy="313174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/>
                </p:cNvPr>
                <p:cNvCxnSpPr>
                  <a:cxnSpLocks/>
                </p:cNvCxnSpPr>
                <p:nvPr/>
              </p:nvCxnSpPr>
              <p:spPr>
                <a:xfrm flipV="1">
                  <a:off x="2786113" y="66341"/>
                  <a:ext cx="144778" cy="357205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/>
                </p:cNvPr>
                <p:cNvCxnSpPr/>
                <p:nvPr/>
              </p:nvCxnSpPr>
              <p:spPr>
                <a:xfrm flipH="1">
                  <a:off x="1610008" y="1634212"/>
                  <a:ext cx="39262" cy="771201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/>
                </p:cNvPr>
                <p:cNvCxnSpPr/>
                <p:nvPr/>
              </p:nvCxnSpPr>
              <p:spPr>
                <a:xfrm>
                  <a:off x="1649270" y="1634212"/>
                  <a:ext cx="175452" cy="771201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/>
                </p:cNvPr>
                <p:cNvCxnSpPr/>
                <p:nvPr/>
              </p:nvCxnSpPr>
              <p:spPr>
                <a:xfrm>
                  <a:off x="1824722" y="2405412"/>
                  <a:ext cx="61674" cy="720011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/>
                </p:cNvPr>
                <p:cNvCxnSpPr/>
                <p:nvPr/>
              </p:nvCxnSpPr>
              <p:spPr>
                <a:xfrm>
                  <a:off x="1610008" y="2405412"/>
                  <a:ext cx="0" cy="792012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/>
                </p:cNvPr>
                <p:cNvCxnSpPr/>
                <p:nvPr/>
              </p:nvCxnSpPr>
              <p:spPr>
                <a:xfrm>
                  <a:off x="1610008" y="3197424"/>
                  <a:ext cx="126988" cy="259840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/>
                </p:cNvPr>
                <p:cNvCxnSpPr/>
                <p:nvPr/>
              </p:nvCxnSpPr>
              <p:spPr>
                <a:xfrm>
                  <a:off x="1886396" y="3125423"/>
                  <a:ext cx="348778" cy="127834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Oval 28">
                  <a:extLst/>
                </p:cNvPr>
                <p:cNvSpPr/>
                <p:nvPr/>
              </p:nvSpPr>
              <p:spPr>
                <a:xfrm>
                  <a:off x="1469242" y="0"/>
                  <a:ext cx="360055" cy="540008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508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</p:grpSp>
          <p:cxnSp>
            <p:nvCxnSpPr>
              <p:cNvPr id="15" name="Straight Connector 14">
                <a:extLst/>
              </p:cNvPr>
              <p:cNvCxnSpPr>
                <a:cxnSpLocks/>
              </p:cNvCxnSpPr>
              <p:nvPr/>
            </p:nvCxnSpPr>
            <p:spPr>
              <a:xfrm>
                <a:off x="1307690" y="1283895"/>
                <a:ext cx="413775" cy="295071"/>
              </a:xfrm>
              <a:prstGeom prst="line">
                <a:avLst/>
              </a:prstGeom>
              <a:ln w="50800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/>
              </p:cNvPr>
              <p:cNvCxnSpPr>
                <a:cxnSpLocks/>
              </p:cNvCxnSpPr>
              <p:nvPr/>
            </p:nvCxnSpPr>
            <p:spPr>
              <a:xfrm flipV="1">
                <a:off x="1307690" y="733002"/>
                <a:ext cx="188868" cy="548268"/>
              </a:xfrm>
              <a:prstGeom prst="line">
                <a:avLst/>
              </a:prstGeom>
              <a:ln w="50800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/>
              </p:cNvPr>
              <p:cNvCxnSpPr>
                <a:cxnSpLocks/>
              </p:cNvCxnSpPr>
              <p:nvPr/>
            </p:nvCxnSpPr>
            <p:spPr>
              <a:xfrm>
                <a:off x="1721466" y="1578966"/>
                <a:ext cx="360000" cy="0"/>
              </a:xfrm>
              <a:prstGeom prst="line">
                <a:avLst/>
              </a:prstGeom>
              <a:ln w="50800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3" name="Picture 12" descr="Tennis, Ball, Yellow, Sport, Game, Competition, Play">
              <a:extLst/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8343" y="-1394308"/>
              <a:ext cx="317294" cy="316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2300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Accelerating ball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863126"/>
            <a:ext cx="8285163" cy="7116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each part of the throw, what</a:t>
            </a:r>
            <a:r>
              <a:rPr kumimoji="0" lang="en-US" sz="160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the acceleration of the ball?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57200" y="1553201"/>
            <a:ext cx="216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Falling ball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57200" y="2298164"/>
            <a:ext cx="216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Rising ball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57200" y="3043127"/>
            <a:ext cx="216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Highest point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648960" y="1553201"/>
            <a:ext cx="3220252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m/s</a:t>
            </a:r>
            <a:r>
              <a:rPr lang="en-GB" sz="1600" baseline="30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upwards</a:t>
            </a:r>
            <a:endParaRPr lang="en-GB" sz="1600" baseline="300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648960" y="2298164"/>
            <a:ext cx="3220252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 m/s</a:t>
            </a:r>
            <a:r>
              <a:rPr lang="en-GB" sz="1600" baseline="30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648960" y="3043127"/>
            <a:ext cx="3220252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m/s</a:t>
            </a:r>
            <a:r>
              <a:rPr lang="en-GB" sz="1600" baseline="30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downwards</a:t>
            </a:r>
            <a:endParaRPr lang="en-GB" sz="1600" baseline="300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36880" y="3953574"/>
            <a:ext cx="8249921" cy="2088091"/>
            <a:chOff x="436880" y="3801174"/>
            <a:chExt cx="8249921" cy="208809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60430" y="3801174"/>
              <a:ext cx="717781" cy="2088091"/>
            </a:xfrm>
            <a:prstGeom prst="rect">
              <a:avLst/>
            </a:prstGeom>
          </p:spPr>
        </p:pic>
        <p:grpSp>
          <p:nvGrpSpPr>
            <p:cNvPr id="42" name="Group 41"/>
            <p:cNvGrpSpPr/>
            <p:nvPr/>
          </p:nvGrpSpPr>
          <p:grpSpPr>
            <a:xfrm>
              <a:off x="436880" y="4246216"/>
              <a:ext cx="8249921" cy="1271618"/>
              <a:chOff x="457199" y="3727734"/>
              <a:chExt cx="8249921" cy="1271618"/>
            </a:xfrm>
          </p:grpSpPr>
          <p:sp>
            <p:nvSpPr>
              <p:cNvPr id="43" name="Text Placeholder 16"/>
              <p:cNvSpPr txBox="1">
                <a:spLocks/>
              </p:cNvSpPr>
              <p:nvPr/>
            </p:nvSpPr>
            <p:spPr>
              <a:xfrm>
                <a:off x="457199" y="3727734"/>
                <a:ext cx="4053841" cy="12716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1440" tIns="45720" rIns="91440" bIns="45720" rtlCol="0" anchor="ctr" anchorCtr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114000"/>
                  </a:lnSpc>
                  <a:spcBef>
                    <a:spcPct val="20000"/>
                  </a:spcBef>
                  <a:buFont typeface="+mj-lt"/>
                  <a:buNone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971550" indent="-5143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485900" indent="-57150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-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974850" indent="-53975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514600" indent="-53975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14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 typeface="+mj-lt"/>
                  <a:buNone/>
                  <a:tabLst/>
                  <a:defRPr/>
                </a:pPr>
                <a:r>
                  <a:rPr lang="en-US" noProof="0" dirty="0"/>
                  <a:t>f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orce = mass × acceleration</a:t>
                </a: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14000"/>
                  </a:lnSpc>
                  <a:spcBef>
                    <a:spcPts val="1200"/>
                  </a:spcBef>
                  <a:spcAft>
                    <a:spcPts val="1200"/>
                  </a:spcAft>
                  <a:buClrTx/>
                  <a:buSzTx/>
                  <a:buFont typeface="+mj-lt"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F = m × a</a:t>
                </a: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5344159" y="3733307"/>
                <a:ext cx="3362961" cy="11868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defTabSz="914400">
                  <a:lnSpc>
                    <a:spcPct val="114000"/>
                  </a:lnSpc>
                  <a:spcBef>
                    <a:spcPct val="20000"/>
                  </a:spcBef>
                  <a:spcAft>
                    <a:spcPts val="600"/>
                  </a:spcAft>
                  <a:defRPr/>
                </a:pPr>
                <a:r>
                  <a:rPr lang="en-US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Force on ball, F = 0.6 N</a:t>
                </a:r>
              </a:p>
              <a:p>
                <a:pPr lvl="0" defTabSz="914400">
                  <a:lnSpc>
                    <a:spcPct val="114000"/>
                  </a:lnSpc>
                  <a:spcBef>
                    <a:spcPct val="20000"/>
                  </a:spcBef>
                  <a:spcAft>
                    <a:spcPts val="600"/>
                  </a:spcAft>
                  <a:defRPr/>
                </a:pPr>
                <a:r>
                  <a:rPr lang="en-US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Mass of ball, m = 0.06 kg</a:t>
                </a:r>
              </a:p>
              <a:p>
                <a:pPr lvl="0" defTabSz="914400">
                  <a:lnSpc>
                    <a:spcPct val="114000"/>
                  </a:lnSpc>
                  <a:spcBef>
                    <a:spcPct val="20000"/>
                  </a:spcBef>
                  <a:spcAft>
                    <a:spcPts val="600"/>
                  </a:spcAft>
                  <a:defRPr/>
                </a:pPr>
                <a:r>
                  <a:rPr lang="en-US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Acceleration, a = ? m/s</a:t>
                </a:r>
                <a:r>
                  <a:rPr lang="en-US" sz="1600" baseline="300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2</a:t>
                </a:r>
              </a:p>
            </p:txBody>
          </p:sp>
        </p:grpSp>
      </p:grpSp>
      <p:sp>
        <p:nvSpPr>
          <p:cNvPr id="53" name="TextBox 52"/>
          <p:cNvSpPr txBox="1"/>
          <p:nvPr/>
        </p:nvSpPr>
        <p:spPr>
          <a:xfrm>
            <a:off x="2617200" y="1551705"/>
            <a:ext cx="360000" cy="6480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●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617200" y="2296668"/>
            <a:ext cx="360000" cy="6480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●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617200" y="3041631"/>
            <a:ext cx="360000" cy="6480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●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288960" y="1551705"/>
            <a:ext cx="360000" cy="6480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●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288960" y="2296668"/>
            <a:ext cx="360000" cy="6480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●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288960" y="3041631"/>
            <a:ext cx="360000" cy="6480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●</a:t>
            </a:r>
          </a:p>
        </p:txBody>
      </p:sp>
    </p:spTree>
    <p:extLst>
      <p:ext uri="{BB962C8B-B14F-4D97-AF65-F5344CB8AC3E}">
        <p14:creationId xmlns:p14="http://schemas.microsoft.com/office/powerpoint/2010/main" val="281208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Accelerating ball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863126"/>
            <a:ext cx="8285163" cy="7116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Answers:</a:t>
            </a:r>
            <a:endParaRPr kumimoji="0" lang="en-US" sz="1600" b="1" i="1" u="none" strike="noStrike" kern="1200" cap="none" spc="0" normalizeH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57200" y="1553201"/>
            <a:ext cx="216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Falling ball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57200" y="2298164"/>
            <a:ext cx="216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Rising ball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57200" y="3043127"/>
            <a:ext cx="2160000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Highest point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648960" y="1553201"/>
            <a:ext cx="3220252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m/s</a:t>
            </a:r>
            <a:r>
              <a:rPr lang="en-GB" sz="1600" baseline="30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upwards</a:t>
            </a:r>
            <a:endParaRPr lang="en-GB" sz="1600" baseline="300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648960" y="2298164"/>
            <a:ext cx="3220252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 m/s</a:t>
            </a:r>
            <a:r>
              <a:rPr lang="en-GB" sz="1600" baseline="30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648960" y="3043127"/>
            <a:ext cx="3220252" cy="648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 m/s</a:t>
            </a:r>
            <a:r>
              <a:rPr lang="en-GB" sz="1600" baseline="30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downwards</a:t>
            </a:r>
            <a:endParaRPr lang="en-GB" sz="1600" baseline="300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36880" y="3953574"/>
            <a:ext cx="8249921" cy="2088091"/>
            <a:chOff x="436880" y="3801174"/>
            <a:chExt cx="8249921" cy="208809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60430" y="3801174"/>
              <a:ext cx="717781" cy="2088091"/>
            </a:xfrm>
            <a:prstGeom prst="rect">
              <a:avLst/>
            </a:prstGeom>
          </p:spPr>
        </p:pic>
        <p:grpSp>
          <p:nvGrpSpPr>
            <p:cNvPr id="42" name="Group 41"/>
            <p:cNvGrpSpPr/>
            <p:nvPr/>
          </p:nvGrpSpPr>
          <p:grpSpPr>
            <a:xfrm>
              <a:off x="436880" y="4246216"/>
              <a:ext cx="8249921" cy="1271618"/>
              <a:chOff x="457199" y="3727734"/>
              <a:chExt cx="8249921" cy="1271618"/>
            </a:xfrm>
          </p:grpSpPr>
          <p:sp>
            <p:nvSpPr>
              <p:cNvPr id="43" name="Text Placeholder 16"/>
              <p:cNvSpPr txBox="1">
                <a:spLocks/>
              </p:cNvSpPr>
              <p:nvPr/>
            </p:nvSpPr>
            <p:spPr>
              <a:xfrm>
                <a:off x="457199" y="3727734"/>
                <a:ext cx="4053841" cy="12716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1440" tIns="45720" rIns="91440" bIns="45720" rtlCol="0" anchor="ctr" anchorCtr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114000"/>
                  </a:lnSpc>
                  <a:spcBef>
                    <a:spcPct val="20000"/>
                  </a:spcBef>
                  <a:buFont typeface="+mj-lt"/>
                  <a:buNone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971550" indent="-5143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1485900" indent="-57150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-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1974850" indent="-539750" algn="l" defTabSz="914400" rtl="0" eaLnBrk="1" latinLnBrk="0" hangingPunct="1">
                  <a:spcBef>
                    <a:spcPct val="20000"/>
                  </a:spcBef>
                  <a:buFont typeface="Wingdings" panose="05000000000000000000" pitchFamily="2" charset="2"/>
                  <a:buChar char="§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2514600" indent="-539750" algn="l" defTabSz="914400" rtl="0" eaLnBrk="1" latinLnBrk="0" hangingPunct="1">
                  <a:spcBef>
                    <a:spcPct val="20000"/>
                  </a:spcBef>
                  <a:buFont typeface="Courier New" panose="02070309020205020404" pitchFamily="49" charset="0"/>
                  <a:buChar char="o"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14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 typeface="+mj-lt"/>
                  <a:buNone/>
                  <a:tabLst/>
                  <a:defRPr/>
                </a:pPr>
                <a:r>
                  <a:rPr lang="en-US" noProof="0" dirty="0"/>
                  <a:t>f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orce = mass × acceleration</a:t>
                </a: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14000"/>
                  </a:lnSpc>
                  <a:spcBef>
                    <a:spcPts val="1200"/>
                  </a:spcBef>
                  <a:spcAft>
                    <a:spcPts val="1200"/>
                  </a:spcAft>
                  <a:buClrTx/>
                  <a:buSzTx/>
                  <a:buFont typeface="+mj-lt"/>
                  <a:buNone/>
                  <a:tabLst/>
                  <a:defRPr/>
                </a:pPr>
                <a:r>
                  <a:rPr kumimoji="0" lang="en-US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F = m × a</a:t>
                </a: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5344159" y="3733307"/>
                <a:ext cx="3362961" cy="11868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defTabSz="914400">
                  <a:lnSpc>
                    <a:spcPct val="114000"/>
                  </a:lnSpc>
                  <a:spcBef>
                    <a:spcPct val="20000"/>
                  </a:spcBef>
                  <a:spcAft>
                    <a:spcPts val="600"/>
                  </a:spcAft>
                  <a:defRPr/>
                </a:pPr>
                <a:r>
                  <a:rPr lang="en-US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Force on ball, F = 0.6 N</a:t>
                </a:r>
              </a:p>
              <a:p>
                <a:pPr lvl="0" defTabSz="914400">
                  <a:lnSpc>
                    <a:spcPct val="114000"/>
                  </a:lnSpc>
                  <a:spcBef>
                    <a:spcPct val="20000"/>
                  </a:spcBef>
                  <a:spcAft>
                    <a:spcPts val="600"/>
                  </a:spcAft>
                  <a:defRPr/>
                </a:pPr>
                <a:r>
                  <a:rPr lang="en-US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Mass of ball, m = 0.06 kg</a:t>
                </a:r>
              </a:p>
              <a:p>
                <a:pPr lvl="0" defTabSz="914400">
                  <a:lnSpc>
                    <a:spcPct val="114000"/>
                  </a:lnSpc>
                  <a:spcBef>
                    <a:spcPct val="20000"/>
                  </a:spcBef>
                  <a:spcAft>
                    <a:spcPts val="600"/>
                  </a:spcAft>
                  <a:defRPr/>
                </a:pPr>
                <a:r>
                  <a:rPr lang="en-US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Acceleration, a = ? m/s</a:t>
                </a:r>
                <a:r>
                  <a:rPr lang="en-US" sz="1600" baseline="300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2</a:t>
                </a:r>
              </a:p>
            </p:txBody>
          </p:sp>
        </p:grpSp>
      </p:grpSp>
      <p:sp>
        <p:nvSpPr>
          <p:cNvPr id="53" name="TextBox 52"/>
          <p:cNvSpPr txBox="1"/>
          <p:nvPr/>
        </p:nvSpPr>
        <p:spPr>
          <a:xfrm>
            <a:off x="2617200" y="1551705"/>
            <a:ext cx="360000" cy="6480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●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617200" y="2296668"/>
            <a:ext cx="360000" cy="6480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●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617200" y="3041631"/>
            <a:ext cx="360000" cy="6480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●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288960" y="1551705"/>
            <a:ext cx="360000" cy="6480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●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288960" y="2296668"/>
            <a:ext cx="360000" cy="6480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●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288960" y="3041631"/>
            <a:ext cx="360000" cy="6480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●</a:t>
            </a:r>
          </a:p>
        </p:txBody>
      </p:sp>
      <p:cxnSp>
        <p:nvCxnSpPr>
          <p:cNvPr id="5" name="Straight Connector 4"/>
          <p:cNvCxnSpPr/>
          <p:nvPr/>
        </p:nvCxnSpPr>
        <p:spPr>
          <a:xfrm flipH="1" flipV="1">
            <a:off x="2804160" y="1910080"/>
            <a:ext cx="2672080" cy="1473200"/>
          </a:xfrm>
          <a:prstGeom prst="line">
            <a:avLst/>
          </a:prstGeom>
          <a:ln w="508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2804160" y="2641600"/>
            <a:ext cx="2672080" cy="741680"/>
          </a:xfrm>
          <a:prstGeom prst="line">
            <a:avLst/>
          </a:prstGeom>
          <a:ln w="508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804160" y="3383280"/>
            <a:ext cx="2672080" cy="0"/>
          </a:xfrm>
          <a:prstGeom prst="line">
            <a:avLst/>
          </a:prstGeom>
          <a:ln w="50800" cap="rnd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160753EE-20A6-486B-86EF-A1D4F28C7A7E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463287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Stopping in mid-air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4000"/>
            <a:ext cx="4092385" cy="159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Albert throws a ball straight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up in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air.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At the </a:t>
            </a:r>
            <a:r>
              <a:rPr lang="en-US" b="1" dirty="0">
                <a:solidFill>
                  <a:srgbClr val="C00000"/>
                </a:solidFill>
              </a:rPr>
              <a:t>top</a:t>
            </a:r>
            <a:r>
              <a:rPr lang="en-US" dirty="0"/>
              <a:t> of its flight it stops for a short moment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9CA94EE-66BF-45FA-92E5-FF7CD75A5E52}"/>
              </a:ext>
            </a:extLst>
          </p:cNvPr>
          <p:cNvGrpSpPr/>
          <p:nvPr/>
        </p:nvGrpSpPr>
        <p:grpSpPr>
          <a:xfrm>
            <a:off x="3775828" y="1147778"/>
            <a:ext cx="2373512" cy="4851132"/>
            <a:chOff x="3775828" y="1147778"/>
            <a:chExt cx="2373512" cy="4851132"/>
          </a:xfrm>
        </p:grpSpPr>
        <p:grpSp>
          <p:nvGrpSpPr>
            <p:cNvPr id="8" name="Group 7">
              <a:extLst/>
            </p:cNvPr>
            <p:cNvGrpSpPr/>
            <p:nvPr/>
          </p:nvGrpSpPr>
          <p:grpSpPr>
            <a:xfrm>
              <a:off x="3775828" y="1147778"/>
              <a:ext cx="1647905" cy="4851132"/>
              <a:chOff x="1307690" y="-1394308"/>
              <a:chExt cx="1647947" cy="4851525"/>
            </a:xfrm>
          </p:grpSpPr>
          <p:grpSp>
            <p:nvGrpSpPr>
              <p:cNvPr id="9" name="Group 8">
                <a:extLst/>
              </p:cNvPr>
              <p:cNvGrpSpPr/>
              <p:nvPr/>
            </p:nvGrpSpPr>
            <p:grpSpPr>
              <a:xfrm>
                <a:off x="1307690" y="0"/>
                <a:ext cx="1623386" cy="3457217"/>
                <a:chOff x="1307690" y="0"/>
                <a:chExt cx="1623386" cy="3457217"/>
              </a:xfrm>
            </p:grpSpPr>
            <p:grpSp>
              <p:nvGrpSpPr>
                <p:cNvPr id="14" name="Group 13">
                  <a:extLst/>
                </p:cNvPr>
                <p:cNvGrpSpPr/>
                <p:nvPr/>
              </p:nvGrpSpPr>
              <p:grpSpPr>
                <a:xfrm>
                  <a:off x="1469427" y="0"/>
                  <a:ext cx="1461649" cy="3457217"/>
                  <a:chOff x="1469242" y="0"/>
                  <a:chExt cx="1461649" cy="3457264"/>
                </a:xfrm>
              </p:grpSpPr>
              <p:cxnSp>
                <p:nvCxnSpPr>
                  <p:cNvPr id="18" name="Straight Connector 17">
                    <a:extLst/>
                  </p:cNvPr>
                  <p:cNvCxnSpPr>
                    <a:cxnSpLocks/>
                  </p:cNvCxnSpPr>
                  <p:nvPr/>
                </p:nvCxnSpPr>
                <p:spPr>
                  <a:xfrm>
                    <a:off x="1649270" y="540007"/>
                    <a:ext cx="0" cy="1080016"/>
                  </a:xfrm>
                  <a:prstGeom prst="line">
                    <a:avLst/>
                  </a:prstGeom>
                  <a:ln w="50800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Connector 18">
                    <a:extLst/>
                  </p:cNvPr>
                  <p:cNvCxnSpPr/>
                  <p:nvPr/>
                </p:nvCxnSpPr>
                <p:spPr>
                  <a:xfrm flipV="1">
                    <a:off x="1496374" y="672428"/>
                    <a:ext cx="320694" cy="60586"/>
                  </a:xfrm>
                  <a:prstGeom prst="line">
                    <a:avLst/>
                  </a:prstGeom>
                  <a:ln w="50800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Connector 19">
                    <a:extLst/>
                  </p:cNvPr>
                  <p:cNvCxnSpPr>
                    <a:cxnSpLocks/>
                  </p:cNvCxnSpPr>
                  <p:nvPr/>
                </p:nvCxnSpPr>
                <p:spPr>
                  <a:xfrm>
                    <a:off x="1817068" y="672428"/>
                    <a:ext cx="479482" cy="60585"/>
                  </a:xfrm>
                  <a:prstGeom prst="line">
                    <a:avLst/>
                  </a:prstGeom>
                  <a:ln w="50800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>
                    <a:extLst/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307240" y="423806"/>
                    <a:ext cx="478874" cy="313174"/>
                  </a:xfrm>
                  <a:prstGeom prst="line">
                    <a:avLst/>
                  </a:prstGeom>
                  <a:ln w="50800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>
                    <a:extLst/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786113" y="66341"/>
                    <a:ext cx="144778" cy="357205"/>
                  </a:xfrm>
                  <a:prstGeom prst="line">
                    <a:avLst/>
                  </a:prstGeom>
                  <a:ln w="50800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>
                    <a:extLst/>
                  </p:cNvPr>
                  <p:cNvCxnSpPr/>
                  <p:nvPr/>
                </p:nvCxnSpPr>
                <p:spPr>
                  <a:xfrm flipH="1">
                    <a:off x="1610008" y="1634212"/>
                    <a:ext cx="39262" cy="771201"/>
                  </a:xfrm>
                  <a:prstGeom prst="line">
                    <a:avLst/>
                  </a:prstGeom>
                  <a:ln w="50800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>
                    <a:extLst/>
                  </p:cNvPr>
                  <p:cNvCxnSpPr/>
                  <p:nvPr/>
                </p:nvCxnSpPr>
                <p:spPr>
                  <a:xfrm>
                    <a:off x="1649270" y="1634212"/>
                    <a:ext cx="175452" cy="771201"/>
                  </a:xfrm>
                  <a:prstGeom prst="line">
                    <a:avLst/>
                  </a:prstGeom>
                  <a:ln w="50800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>
                    <a:extLst/>
                  </p:cNvPr>
                  <p:cNvCxnSpPr/>
                  <p:nvPr/>
                </p:nvCxnSpPr>
                <p:spPr>
                  <a:xfrm>
                    <a:off x="1824722" y="2405412"/>
                    <a:ext cx="61674" cy="720011"/>
                  </a:xfrm>
                  <a:prstGeom prst="line">
                    <a:avLst/>
                  </a:prstGeom>
                  <a:ln w="50800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>
                    <a:extLst/>
                  </p:cNvPr>
                  <p:cNvCxnSpPr/>
                  <p:nvPr/>
                </p:nvCxnSpPr>
                <p:spPr>
                  <a:xfrm>
                    <a:off x="1610008" y="2405412"/>
                    <a:ext cx="0" cy="792012"/>
                  </a:xfrm>
                  <a:prstGeom prst="line">
                    <a:avLst/>
                  </a:prstGeom>
                  <a:ln w="50800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Connector 26">
                    <a:extLst/>
                  </p:cNvPr>
                  <p:cNvCxnSpPr/>
                  <p:nvPr/>
                </p:nvCxnSpPr>
                <p:spPr>
                  <a:xfrm>
                    <a:off x="1610008" y="3197424"/>
                    <a:ext cx="126988" cy="259840"/>
                  </a:xfrm>
                  <a:prstGeom prst="line">
                    <a:avLst/>
                  </a:prstGeom>
                  <a:ln w="50800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>
                    <a:extLst/>
                  </p:cNvPr>
                  <p:cNvCxnSpPr/>
                  <p:nvPr/>
                </p:nvCxnSpPr>
                <p:spPr>
                  <a:xfrm>
                    <a:off x="1886396" y="3125423"/>
                    <a:ext cx="348778" cy="127834"/>
                  </a:xfrm>
                  <a:prstGeom prst="line">
                    <a:avLst/>
                  </a:prstGeom>
                  <a:ln w="50800" cap="rnd">
                    <a:solidFill>
                      <a:schemeClr val="accent1">
                        <a:lumMod val="7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" name="Oval 28">
                    <a:extLst/>
                  </p:cNvPr>
                  <p:cNvSpPr/>
                  <p:nvPr/>
                </p:nvSpPr>
                <p:spPr>
                  <a:xfrm>
                    <a:off x="1469242" y="0"/>
                    <a:ext cx="360055" cy="540008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 w="50800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GB"/>
                  </a:p>
                </p:txBody>
              </p:sp>
            </p:grpSp>
            <p:cxnSp>
              <p:nvCxnSpPr>
                <p:cNvPr id="15" name="Straight Connector 14">
                  <a:extLst/>
                </p:cNvPr>
                <p:cNvCxnSpPr>
                  <a:cxnSpLocks/>
                </p:cNvCxnSpPr>
                <p:nvPr/>
              </p:nvCxnSpPr>
              <p:spPr>
                <a:xfrm>
                  <a:off x="1307690" y="1283895"/>
                  <a:ext cx="413775" cy="295071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>
                  <a:extLst/>
                </p:cNvPr>
                <p:cNvCxnSpPr>
                  <a:cxnSpLocks/>
                </p:cNvCxnSpPr>
                <p:nvPr/>
              </p:nvCxnSpPr>
              <p:spPr>
                <a:xfrm flipV="1">
                  <a:off x="1307690" y="733002"/>
                  <a:ext cx="188868" cy="548268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/>
                </p:cNvPr>
                <p:cNvCxnSpPr>
                  <a:cxnSpLocks/>
                </p:cNvCxnSpPr>
                <p:nvPr/>
              </p:nvCxnSpPr>
              <p:spPr>
                <a:xfrm>
                  <a:off x="1721466" y="1578966"/>
                  <a:ext cx="360000" cy="0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13" name="Picture 12" descr="Tennis, Ball, Yellow, Sport, Game, Competition, Play">
                <a:extLst/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38343" y="-1394308"/>
                <a:ext cx="317294" cy="3162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F487E8F-23D7-4EFF-B232-0F19F15EEA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93110" y="1282232"/>
              <a:ext cx="556230" cy="0"/>
            </a:xfrm>
            <a:prstGeom prst="straightConnector1">
              <a:avLst/>
            </a:prstGeom>
            <a:ln w="44450" cap="rnd">
              <a:solidFill>
                <a:srgbClr val="C00000"/>
              </a:solidFill>
              <a:round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7601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66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Stopping in mid-air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4001"/>
            <a:ext cx="4777740" cy="83099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These statements are about the forces acting on the ball at the </a:t>
            </a:r>
            <a:r>
              <a:rPr kumimoji="0" lang="en-US" sz="1800" b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top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its flight.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 forces are acting on the ball.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4254628"/>
            <a:ext cx="319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upward force on the ball balances the force of gravity on the ball.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4914446"/>
            <a:ext cx="319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 is no gravity acting on the ball.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45062" y="5574264"/>
            <a:ext cx="319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64238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the force of gravity is acting on the ball.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50" name="Text Placeholder 16">
            <a:extLst>
              <a:ext uri="{FF2B5EF4-FFF2-40B4-BE49-F238E27FC236}">
                <a16:creationId xmlns:a16="http://schemas.microsoft.com/office/drawing/2014/main" id="{B550B16A-7CBC-4436-8CD3-B2E10D63B751}"/>
              </a:ext>
            </a:extLst>
          </p:cNvPr>
          <p:cNvSpPr txBox="1">
            <a:spLocks/>
          </p:cNvSpPr>
          <p:nvPr/>
        </p:nvSpPr>
        <p:spPr>
          <a:xfrm>
            <a:off x="457200" y="3024881"/>
            <a:ext cx="5538158" cy="458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 you think about each statement?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FE8D2B8-D36A-41A2-9A84-3D37CF5D5E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4103" y="722101"/>
            <a:ext cx="986285" cy="2872780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F1DCB5C5-1794-4DC0-9DAC-D9D512C334A2}"/>
              </a:ext>
            </a:extLst>
          </p:cNvPr>
          <p:cNvCxnSpPr/>
          <p:nvPr/>
        </p:nvCxnSpPr>
        <p:spPr>
          <a:xfrm flipH="1">
            <a:off x="6461789" y="802172"/>
            <a:ext cx="348389" cy="0"/>
          </a:xfrm>
          <a:prstGeom prst="straightConnector1">
            <a:avLst/>
          </a:prstGeom>
          <a:ln w="25400" cap="rnd">
            <a:solidFill>
              <a:srgbClr val="C00000"/>
            </a:solidFill>
            <a:round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6BF65359-3251-47D4-90C4-E6C7468EC474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358759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2: Response activities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hlinkClick r:id="rId4"/>
          </p:cNvPr>
          <p:cNvSpPr txBox="1"/>
          <p:nvPr/>
        </p:nvSpPr>
        <p:spPr>
          <a:xfrm>
            <a:off x="457200" y="2839454"/>
            <a:ext cx="8285163" cy="3077766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dirty="0"/>
              <a:t>A zip file containing all the resources for this key concept can be downloaded </a:t>
            </a:r>
            <a:r>
              <a:rPr lang="en-GB" dirty="0" smtClean="0"/>
              <a:t>from</a:t>
            </a:r>
          </a:p>
          <a:p>
            <a:pPr algn="ctr">
              <a:spcBef>
                <a:spcPts val="1200"/>
              </a:spcBef>
              <a:spcAft>
                <a:spcPts val="1800"/>
              </a:spcAft>
            </a:pPr>
            <a:r>
              <a:rPr lang="en-GB" dirty="0" smtClean="0"/>
              <a:t> </a:t>
            </a:r>
            <a:r>
              <a:rPr lang="en-GB" b="1" dirty="0" smtClean="0">
                <a:solidFill>
                  <a:srgbClr val="006580"/>
                </a:solidFill>
              </a:rPr>
              <a:t>www.BestEvidenceScienceTeaching.org</a:t>
            </a:r>
            <a:endParaRPr lang="en-GB" b="1" dirty="0"/>
          </a:p>
          <a:p>
            <a:pPr>
              <a:spcAft>
                <a:spcPts val="1200"/>
              </a:spcAft>
            </a:pPr>
            <a:r>
              <a:rPr lang="en-GB" dirty="0"/>
              <a:t>The zip file provides: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Teacher guidance </a:t>
            </a:r>
            <a:r>
              <a:rPr lang="en-GB" dirty="0"/>
              <a:t>for this key concept, including a summary of the research evidence on relevant preconceptions and misunderstandings.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A full set of editable and printable </a:t>
            </a:r>
            <a:r>
              <a:rPr lang="en-GB" b="1" dirty="0"/>
              <a:t>student sheets and teacher notes </a:t>
            </a:r>
            <a:r>
              <a:rPr lang="en-GB" dirty="0"/>
              <a:t>for each response activity. The teacher notes include a summary of research evidence, guidance for using the activity and expected answers. </a:t>
            </a: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457200" y="863125"/>
            <a:ext cx="8285163" cy="1863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Response activities encourage students to talk and think about what they’re thinking (metacognition).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This challenges students’ misunderstandings, facilitates meaning-making, and develops and consolidates their scientific understanding. </a:t>
            </a:r>
          </a:p>
        </p:txBody>
      </p:sp>
    </p:spTree>
    <p:extLst>
      <p:ext uri="{BB962C8B-B14F-4D97-AF65-F5344CB8AC3E}">
        <p14:creationId xmlns:p14="http://schemas.microsoft.com/office/powerpoint/2010/main" val="360642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 1: Diagnostic questions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>
            <a:hlinkClick r:id="rId4"/>
          </p:cNvPr>
          <p:cNvSpPr txBox="1"/>
          <p:nvPr/>
        </p:nvSpPr>
        <p:spPr>
          <a:xfrm>
            <a:off x="457200" y="2839454"/>
            <a:ext cx="8285163" cy="3354765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en-GB" dirty="0"/>
              <a:t>A zip file containing all the resources for this key concept can be downloaded from</a:t>
            </a:r>
          </a:p>
          <a:p>
            <a:pPr algn="ctr">
              <a:spcBef>
                <a:spcPts val="1200"/>
              </a:spcBef>
              <a:spcAft>
                <a:spcPts val="1800"/>
              </a:spcAft>
            </a:pPr>
            <a:r>
              <a:rPr lang="en-GB" dirty="0"/>
              <a:t> </a:t>
            </a:r>
            <a:r>
              <a:rPr lang="en-GB" b="1" dirty="0">
                <a:solidFill>
                  <a:srgbClr val="006580"/>
                </a:solidFill>
              </a:rPr>
              <a:t>www.BestEvidenceScienceTeaching.org</a:t>
            </a:r>
          </a:p>
          <a:p>
            <a:pPr>
              <a:spcAft>
                <a:spcPts val="1200"/>
              </a:spcAft>
            </a:pPr>
            <a:r>
              <a:rPr lang="en-GB" dirty="0"/>
              <a:t>The zip file provides: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Teacher guidance</a:t>
            </a:r>
            <a:r>
              <a:rPr lang="en-GB" dirty="0"/>
              <a:t> for this key concept, including a summary of the research evidence on relevant preconceptions and misunderstandings.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A full set of editable and printable </a:t>
            </a:r>
            <a:r>
              <a:rPr lang="en-GB" b="1" dirty="0"/>
              <a:t>student sheets and teacher notes</a:t>
            </a:r>
            <a:r>
              <a:rPr lang="en-GB" dirty="0"/>
              <a:t> for each diagnostic question. The teacher notes include a summary of research evidence, guidance for using the activity, expected answers and suggestions of how to respond to students’ misunderstandings.</a:t>
            </a: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457200" y="863125"/>
            <a:ext cx="8285163" cy="1913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diagnostic questions to identify quickly where your students are in their conceptual progression, and what preconceptions and misunderstandings they may have.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Then decide how to best focus and sequence your teaching.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further diagnostic questions and response activities to move student</a:t>
            </a:r>
            <a:r>
              <a:rPr lang="en-GB" sz="1600" dirty="0">
                <a:solidFill>
                  <a:schemeClr val="tx1"/>
                </a:solidFill>
              </a:rPr>
              <a:t>s’</a:t>
            </a:r>
            <a:r>
              <a:rPr lang="en-GB" sz="1600" dirty="0"/>
              <a:t> understanding forwards.</a:t>
            </a:r>
          </a:p>
        </p:txBody>
      </p:sp>
    </p:spTree>
    <p:extLst>
      <p:ext uri="{BB962C8B-B14F-4D97-AF65-F5344CB8AC3E}">
        <p14:creationId xmlns:p14="http://schemas.microsoft.com/office/powerpoint/2010/main" val="226397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Trolley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pull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897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dynamics trolley is pulled along a bench by a falling weight.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The size of the force pulling it is equal to the size of the weight.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1281945" y="2313939"/>
            <a:ext cx="6580110" cy="2568405"/>
            <a:chOff x="666609" y="2494145"/>
            <a:chExt cx="6580110" cy="2568405"/>
          </a:xfrm>
        </p:grpSpPr>
        <p:grpSp>
          <p:nvGrpSpPr>
            <p:cNvPr id="64" name="Group 63"/>
            <p:cNvGrpSpPr/>
            <p:nvPr/>
          </p:nvGrpSpPr>
          <p:grpSpPr>
            <a:xfrm>
              <a:off x="6814719" y="4195093"/>
              <a:ext cx="432000" cy="867457"/>
              <a:chOff x="6814719" y="4195093"/>
              <a:chExt cx="432000" cy="867457"/>
            </a:xfrm>
          </p:grpSpPr>
          <p:sp>
            <p:nvSpPr>
              <p:cNvPr id="59" name="Freeform 58"/>
              <p:cNvSpPr/>
              <p:nvPr/>
            </p:nvSpPr>
            <p:spPr>
              <a:xfrm>
                <a:off x="6953250" y="4195093"/>
                <a:ext cx="144001" cy="672182"/>
              </a:xfrm>
              <a:custGeom>
                <a:avLst/>
                <a:gdLst>
                  <a:gd name="connsiteX0" fmla="*/ 84330 w 144001"/>
                  <a:gd name="connsiteY0" fmla="*/ 1065 h 617413"/>
                  <a:gd name="connsiteX1" fmla="*/ 121959 w 144001"/>
                  <a:gd name="connsiteY1" fmla="*/ 20155 h 617413"/>
                  <a:gd name="connsiteX2" fmla="*/ 138713 w 144001"/>
                  <a:gd name="connsiteY2" fmla="*/ 99081 h 617413"/>
                  <a:gd name="connsiteX3" fmla="*/ 112084 w 144001"/>
                  <a:gd name="connsiteY3" fmla="*/ 131811 h 617413"/>
                  <a:gd name="connsiteX4" fmla="*/ 85944 w 144001"/>
                  <a:gd name="connsiteY4" fmla="*/ 139699 h 617413"/>
                  <a:gd name="connsiteX5" fmla="*/ 85944 w 144001"/>
                  <a:gd name="connsiteY5" fmla="*/ 617413 h 617413"/>
                  <a:gd name="connsiteX6" fmla="*/ 67944 w 144001"/>
                  <a:gd name="connsiteY6" fmla="*/ 617413 h 617413"/>
                  <a:gd name="connsiteX7" fmla="*/ 67944 w 144001"/>
                  <a:gd name="connsiteY7" fmla="*/ 124495 h 617413"/>
                  <a:gd name="connsiteX8" fmla="*/ 71772 w 144001"/>
                  <a:gd name="connsiteY8" fmla="*/ 124495 h 617413"/>
                  <a:gd name="connsiteX9" fmla="*/ 71778 w 144001"/>
                  <a:gd name="connsiteY9" fmla="*/ 123059 h 617413"/>
                  <a:gd name="connsiteX10" fmla="*/ 119308 w 144001"/>
                  <a:gd name="connsiteY10" fmla="*/ 91205 h 617413"/>
                  <a:gd name="connsiteX11" fmla="*/ 107427 w 144001"/>
                  <a:gd name="connsiteY11" fmla="*/ 35235 h 617413"/>
                  <a:gd name="connsiteX12" fmla="*/ 51055 w 144001"/>
                  <a:gd name="connsiteY12" fmla="*/ 25436 h 617413"/>
                  <a:gd name="connsiteX13" fmla="*/ 20984 w 144001"/>
                  <a:gd name="connsiteY13" fmla="*/ 74114 h 617413"/>
                  <a:gd name="connsiteX14" fmla="*/ 61 w 144001"/>
                  <a:gd name="connsiteY14" fmla="*/ 74980 h 617413"/>
                  <a:gd name="connsiteX15" fmla="*/ 42466 w 144001"/>
                  <a:gd name="connsiteY15" fmla="*/ 6337 h 617413"/>
                  <a:gd name="connsiteX16" fmla="*/ 84330 w 144001"/>
                  <a:gd name="connsiteY16" fmla="*/ 1065 h 617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4001" h="617413">
                    <a:moveTo>
                      <a:pt x="84330" y="1065"/>
                    </a:moveTo>
                    <a:cubicBezTo>
                      <a:pt x="98201" y="3476"/>
                      <a:pt x="111366" y="9947"/>
                      <a:pt x="121959" y="20155"/>
                    </a:cubicBezTo>
                    <a:cubicBezTo>
                      <a:pt x="143145" y="40570"/>
                      <a:pt x="149778" y="71821"/>
                      <a:pt x="138713" y="99081"/>
                    </a:cubicBezTo>
                    <a:cubicBezTo>
                      <a:pt x="133180" y="112711"/>
                      <a:pt x="123779" y="123973"/>
                      <a:pt x="112084" y="131811"/>
                    </a:cubicBezTo>
                    <a:lnTo>
                      <a:pt x="85944" y="139699"/>
                    </a:lnTo>
                    <a:lnTo>
                      <a:pt x="85944" y="617413"/>
                    </a:lnTo>
                    <a:lnTo>
                      <a:pt x="67944" y="617413"/>
                    </a:lnTo>
                    <a:lnTo>
                      <a:pt x="67944" y="124495"/>
                    </a:lnTo>
                    <a:lnTo>
                      <a:pt x="71772" y="124495"/>
                    </a:lnTo>
                    <a:lnTo>
                      <a:pt x="71778" y="123059"/>
                    </a:lnTo>
                    <a:cubicBezTo>
                      <a:pt x="92641" y="123149"/>
                      <a:pt x="111461" y="110537"/>
                      <a:pt x="119308" y="91205"/>
                    </a:cubicBezTo>
                    <a:cubicBezTo>
                      <a:pt x="127155" y="71873"/>
                      <a:pt x="122451" y="49712"/>
                      <a:pt x="107427" y="35235"/>
                    </a:cubicBezTo>
                    <a:cubicBezTo>
                      <a:pt x="92403" y="20758"/>
                      <a:pt x="70083" y="16878"/>
                      <a:pt x="51055" y="25436"/>
                    </a:cubicBezTo>
                    <a:cubicBezTo>
                      <a:pt x="32027" y="33994"/>
                      <a:pt x="20121" y="53268"/>
                      <a:pt x="20984" y="74114"/>
                    </a:cubicBezTo>
                    <a:lnTo>
                      <a:pt x="61" y="74980"/>
                    </a:lnTo>
                    <a:cubicBezTo>
                      <a:pt x="-1156" y="45584"/>
                      <a:pt x="15634" y="18405"/>
                      <a:pt x="42466" y="6337"/>
                    </a:cubicBezTo>
                    <a:cubicBezTo>
                      <a:pt x="55882" y="303"/>
                      <a:pt x="70459" y="-1346"/>
                      <a:pt x="84330" y="1065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6814719" y="4844243"/>
                <a:ext cx="432000" cy="72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0800000" scaled="1"/>
                <a:tileRect/>
              </a:gra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6814719" y="4917397"/>
                <a:ext cx="432000" cy="72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0800000" scaled="1"/>
                <a:tileRect/>
              </a:gra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6814719" y="4990550"/>
                <a:ext cx="432000" cy="72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0800000" scaled="1"/>
                <a:tileRect/>
              </a:gra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666609" y="2494145"/>
              <a:ext cx="6367286" cy="1724193"/>
              <a:chOff x="666609" y="2494145"/>
              <a:chExt cx="6367286" cy="1724193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666609" y="2494145"/>
                <a:ext cx="6367286" cy="1724193"/>
                <a:chOff x="666609" y="2494145"/>
                <a:chExt cx="6367286" cy="1724193"/>
              </a:xfrm>
            </p:grpSpPr>
            <p:cxnSp>
              <p:nvCxnSpPr>
                <p:cNvPr id="47" name="Straight Connector 46"/>
                <p:cNvCxnSpPr/>
                <p:nvPr/>
              </p:nvCxnSpPr>
              <p:spPr>
                <a:xfrm>
                  <a:off x="2594287" y="2677187"/>
                  <a:ext cx="4151608" cy="294"/>
                </a:xfrm>
                <a:prstGeom prst="line">
                  <a:avLst/>
                </a:prstGeom>
                <a:ln w="19050">
                  <a:solidFill>
                    <a:srgbClr val="F7C3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 flipV="1">
                  <a:off x="7021195" y="2958338"/>
                  <a:ext cx="0" cy="1260000"/>
                </a:xfrm>
                <a:prstGeom prst="line">
                  <a:avLst/>
                </a:prstGeom>
                <a:ln w="19050">
                  <a:solidFill>
                    <a:srgbClr val="F7C37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5" name="Group 44"/>
                <p:cNvGrpSpPr/>
                <p:nvPr/>
              </p:nvGrpSpPr>
              <p:grpSpPr>
                <a:xfrm>
                  <a:off x="666609" y="2494145"/>
                  <a:ext cx="6367286" cy="1342423"/>
                  <a:chOff x="1230489" y="2484894"/>
                  <a:chExt cx="6367286" cy="1342423"/>
                </a:xfrm>
              </p:grpSpPr>
              <p:grpSp>
                <p:nvGrpSpPr>
                  <p:cNvPr id="14" name="Group 13"/>
                  <p:cNvGrpSpPr/>
                  <p:nvPr/>
                </p:nvGrpSpPr>
                <p:grpSpPr>
                  <a:xfrm>
                    <a:off x="1510991" y="2484894"/>
                    <a:ext cx="2039009" cy="665907"/>
                    <a:chOff x="1510991" y="2484894"/>
                    <a:chExt cx="2039009" cy="665907"/>
                  </a:xfrm>
                </p:grpSpPr>
                <p:grpSp>
                  <p:nvGrpSpPr>
                    <p:cNvPr id="7" name="Group 6"/>
                    <p:cNvGrpSpPr/>
                    <p:nvPr/>
                  </p:nvGrpSpPr>
                  <p:grpSpPr>
                    <a:xfrm>
                      <a:off x="1510991" y="2484894"/>
                      <a:ext cx="2039009" cy="665907"/>
                      <a:chOff x="2639880" y="2327160"/>
                      <a:chExt cx="2039009" cy="665907"/>
                    </a:xfrm>
                  </p:grpSpPr>
                  <p:sp>
                    <p:nvSpPr>
                      <p:cNvPr id="4" name="Oval 3"/>
                      <p:cNvSpPr/>
                      <p:nvPr/>
                    </p:nvSpPr>
                    <p:spPr>
                      <a:xfrm>
                        <a:off x="4167781" y="2561067"/>
                        <a:ext cx="432000" cy="432000"/>
                      </a:xfrm>
                      <a:prstGeom prst="ellipse">
                        <a:avLst/>
                      </a:prstGeom>
                      <a:solidFill>
                        <a:schemeClr val="accent1">
                          <a:lumMod val="75000"/>
                        </a:schemeClr>
                      </a:solidFill>
                      <a:ln>
                        <a:noFill/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 w="50800" h="101600" prst="hardEdge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3" name="Rectangle 2"/>
                      <p:cNvSpPr/>
                      <p:nvPr/>
                    </p:nvSpPr>
                    <p:spPr>
                      <a:xfrm>
                        <a:off x="2765778" y="2517422"/>
                        <a:ext cx="1913111" cy="304800"/>
                      </a:xfrm>
                      <a:prstGeom prst="rect">
                        <a:avLst/>
                      </a:prstGeom>
                      <a:blipFill>
                        <a:blip r:embed="rId4"/>
                        <a:tile tx="0" ty="0" sx="100000" sy="100000" flip="none" algn="tl"/>
                      </a:blip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9" name="Oval 8"/>
                      <p:cNvSpPr/>
                      <p:nvPr/>
                    </p:nvSpPr>
                    <p:spPr>
                      <a:xfrm>
                        <a:off x="2818780" y="2561067"/>
                        <a:ext cx="432000" cy="432000"/>
                      </a:xfrm>
                      <a:prstGeom prst="ellipse">
                        <a:avLst/>
                      </a:prstGeom>
                      <a:solidFill>
                        <a:schemeClr val="accent1">
                          <a:lumMod val="75000"/>
                        </a:schemeClr>
                      </a:solidFill>
                      <a:ln>
                        <a:noFill/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 w="50800" h="101600" prst="hardEdge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0" name="Rectangle 9"/>
                      <p:cNvSpPr/>
                      <p:nvPr/>
                    </p:nvSpPr>
                    <p:spPr>
                      <a:xfrm rot="16200000">
                        <a:off x="2455299" y="2511741"/>
                        <a:ext cx="495062" cy="125900"/>
                      </a:xfrm>
                      <a:prstGeom prst="rect">
                        <a:avLst/>
                      </a:prstGeom>
                      <a:blipFill>
                        <a:blip r:embed="rId4"/>
                        <a:tile tx="0" ty="0" sx="100000" sy="100000" flip="none" algn="tl"/>
                      </a:blip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13" name="Oval 12"/>
                    <p:cNvSpPr/>
                    <p:nvPr/>
                  </p:nvSpPr>
                  <p:spPr>
                    <a:xfrm>
                      <a:off x="1869891" y="2898801"/>
                      <a:ext cx="72000" cy="72000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noFill/>
                    </a:ln>
                    <a:scene3d>
                      <a:camera prst="orthographicFront"/>
                      <a:lightRig rig="threePt" dir="t"/>
                    </a:scene3d>
                    <a:sp3d>
                      <a:bevelT w="38100" h="19050"/>
                    </a:sp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36" name="Group 35"/>
                  <p:cNvGrpSpPr/>
                  <p:nvPr/>
                </p:nvGrpSpPr>
                <p:grpSpPr>
                  <a:xfrm>
                    <a:off x="1230489" y="2661087"/>
                    <a:ext cx="6367286" cy="1166230"/>
                    <a:chOff x="1230489" y="2661087"/>
                    <a:chExt cx="6367286" cy="1166230"/>
                  </a:xfrm>
                </p:grpSpPr>
                <p:sp>
                  <p:nvSpPr>
                    <p:cNvPr id="8" name="Rounded Rectangle 7"/>
                    <p:cNvSpPr/>
                    <p:nvPr/>
                  </p:nvSpPr>
                  <p:spPr>
                    <a:xfrm>
                      <a:off x="1230489" y="3160480"/>
                      <a:ext cx="5724000" cy="144000"/>
                    </a:xfrm>
                    <a:prstGeom prst="roundRect">
                      <a:avLst/>
                    </a:prstGeom>
                    <a:blipFill>
                      <a:blip r:embed="rId5"/>
                      <a:tile tx="0" ty="0" sx="100000" sy="100000" flip="none" algn="tl"/>
                    </a:blipFill>
                    <a:ln>
                      <a:noFill/>
                    </a:ln>
                    <a:scene3d>
                      <a:camera prst="orthographicFront"/>
                      <a:lightRig rig="threePt" dir="t"/>
                    </a:scene3d>
                    <a:sp3d>
                      <a:bevelT w="38100" h="38100"/>
                    </a:sp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35" name="Group 34"/>
                    <p:cNvGrpSpPr/>
                    <p:nvPr/>
                  </p:nvGrpSpPr>
                  <p:grpSpPr>
                    <a:xfrm>
                      <a:off x="6536533" y="2661087"/>
                      <a:ext cx="1061242" cy="1166230"/>
                      <a:chOff x="6536533" y="2661087"/>
                      <a:chExt cx="1061242" cy="1166230"/>
                    </a:xfrm>
                  </p:grpSpPr>
                  <p:sp>
                    <p:nvSpPr>
                      <p:cNvPr id="31" name="Oval 30"/>
                      <p:cNvSpPr/>
                      <p:nvPr/>
                    </p:nvSpPr>
                    <p:spPr>
                      <a:xfrm>
                        <a:off x="7021775" y="2661087"/>
                        <a:ext cx="576000" cy="576000"/>
                      </a:xfrm>
                      <a:prstGeom prst="ellipse">
                        <a:avLst/>
                      </a:prstGeom>
                      <a:ln>
                        <a:noFill/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 w="69850" h="12700" prst="hardEdge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grpSp>
                    <p:nvGrpSpPr>
                      <p:cNvPr id="34" name="Group 33"/>
                      <p:cNvGrpSpPr/>
                      <p:nvPr/>
                    </p:nvGrpSpPr>
                    <p:grpSpPr>
                      <a:xfrm>
                        <a:off x="6536533" y="2846227"/>
                        <a:ext cx="875135" cy="981090"/>
                        <a:chOff x="6536533" y="2846227"/>
                        <a:chExt cx="875135" cy="981090"/>
                      </a:xfrm>
                    </p:grpSpPr>
                    <p:grpSp>
                      <p:nvGrpSpPr>
                        <p:cNvPr id="30" name="Group 29"/>
                        <p:cNvGrpSpPr/>
                        <p:nvPr/>
                      </p:nvGrpSpPr>
                      <p:grpSpPr>
                        <a:xfrm>
                          <a:off x="6536533" y="2846227"/>
                          <a:ext cx="875135" cy="981090"/>
                          <a:chOff x="6536533" y="2846227"/>
                          <a:chExt cx="875135" cy="981090"/>
                        </a:xfrm>
                      </p:grpSpPr>
                      <p:sp>
                        <p:nvSpPr>
                          <p:cNvPr id="24" name="Rectangle 23"/>
                          <p:cNvSpPr/>
                          <p:nvPr/>
                        </p:nvSpPr>
                        <p:spPr>
                          <a:xfrm>
                            <a:off x="6704172" y="3335589"/>
                            <a:ext cx="45719" cy="457200"/>
                          </a:xfrm>
                          <a:prstGeom prst="rect">
                            <a:avLst/>
                          </a:prstGeom>
                          <a:pattFill prst="wdUpDiag">
                            <a:fgClr>
                              <a:schemeClr val="tx1">
                                <a:lumMod val="65000"/>
                                <a:lumOff val="35000"/>
                              </a:schemeClr>
                            </a:fgClr>
                            <a:bgClr>
                              <a:schemeClr val="bg1">
                                <a:lumMod val="50000"/>
                              </a:schemeClr>
                            </a:bgClr>
                          </a:patt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29" name="Freeform 28"/>
                          <p:cNvSpPr/>
                          <p:nvPr/>
                        </p:nvSpPr>
                        <p:spPr>
                          <a:xfrm>
                            <a:off x="6536533" y="2846227"/>
                            <a:ext cx="875135" cy="856616"/>
                          </a:xfrm>
                          <a:custGeom>
                            <a:avLst/>
                            <a:gdLst>
                              <a:gd name="connsiteX0" fmla="*/ 0 w 875135"/>
                              <a:gd name="connsiteY0" fmla="*/ 547052 h 856616"/>
                              <a:gd name="connsiteX1" fmla="*/ 470956 w 875135"/>
                              <a:gd name="connsiteY1" fmla="*/ 547052 h 856616"/>
                              <a:gd name="connsiteX2" fmla="*/ 470956 w 875135"/>
                              <a:gd name="connsiteY2" fmla="*/ 856615 h 856616"/>
                              <a:gd name="connsiteX3" fmla="*/ 0 w 875135"/>
                              <a:gd name="connsiteY3" fmla="*/ 689791 h 856616"/>
                              <a:gd name="connsiteX4" fmla="*/ 767016 w 875135"/>
                              <a:gd name="connsiteY4" fmla="*/ 0 h 856616"/>
                              <a:gd name="connsiteX5" fmla="*/ 875135 w 875135"/>
                              <a:gd name="connsiteY5" fmla="*/ 87739 h 856616"/>
                              <a:gd name="connsiteX6" fmla="*/ 669131 w 875135"/>
                              <a:gd name="connsiteY6" fmla="*/ 451672 h 856616"/>
                              <a:gd name="connsiteX7" fmla="*/ 669131 w 875135"/>
                              <a:gd name="connsiteY7" fmla="*/ 856616 h 856616"/>
                              <a:gd name="connsiteX8" fmla="*/ 470957 w 875135"/>
                              <a:gd name="connsiteY8" fmla="*/ 856616 h 856616"/>
                              <a:gd name="connsiteX9" fmla="*/ 470957 w 875135"/>
                              <a:gd name="connsiteY9" fmla="*/ 292795 h 856616"/>
                              <a:gd name="connsiteX10" fmla="*/ 470956 w 875135"/>
                              <a:gd name="connsiteY10" fmla="*/ 292794 h 856616"/>
                              <a:gd name="connsiteX11" fmla="*/ 470956 w 875135"/>
                              <a:gd name="connsiteY11" fmla="*/ 319423 h 856616"/>
                              <a:gd name="connsiteX12" fmla="*/ 0 w 875135"/>
                              <a:gd name="connsiteY12" fmla="*/ 319423 h 856616"/>
                              <a:gd name="connsiteX13" fmla="*/ 0 w 875135"/>
                              <a:gd name="connsiteY13" fmla="*/ 273704 h 856616"/>
                              <a:gd name="connsiteX14" fmla="*/ 456476 w 875135"/>
                              <a:gd name="connsiteY14" fmla="*/ 273704 h 856616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  <a:cxn ang="0">
                                <a:pos x="connsiteX10" y="connsiteY10"/>
                              </a:cxn>
                              <a:cxn ang="0">
                                <a:pos x="connsiteX11" y="connsiteY11"/>
                              </a:cxn>
                              <a:cxn ang="0">
                                <a:pos x="connsiteX12" y="connsiteY12"/>
                              </a:cxn>
                              <a:cxn ang="0">
                                <a:pos x="connsiteX13" y="connsiteY13"/>
                              </a:cxn>
                              <a:cxn ang="0">
                                <a:pos x="connsiteX14" y="connsiteY14"/>
                              </a:cxn>
                            </a:cxnLst>
                            <a:rect l="l" t="t" r="r" b="b"/>
                            <a:pathLst>
                              <a:path w="875135" h="856616">
                                <a:moveTo>
                                  <a:pt x="0" y="547052"/>
                                </a:moveTo>
                                <a:lnTo>
                                  <a:pt x="470956" y="547052"/>
                                </a:lnTo>
                                <a:lnTo>
                                  <a:pt x="470956" y="856615"/>
                                </a:lnTo>
                                <a:lnTo>
                                  <a:pt x="0" y="689791"/>
                                </a:lnTo>
                                <a:close/>
                                <a:moveTo>
                                  <a:pt x="767016" y="0"/>
                                </a:moveTo>
                                <a:lnTo>
                                  <a:pt x="875135" y="87739"/>
                                </a:lnTo>
                                <a:lnTo>
                                  <a:pt x="669131" y="451672"/>
                                </a:lnTo>
                                <a:lnTo>
                                  <a:pt x="669131" y="856616"/>
                                </a:lnTo>
                                <a:lnTo>
                                  <a:pt x="470957" y="856616"/>
                                </a:lnTo>
                                <a:lnTo>
                                  <a:pt x="470957" y="292795"/>
                                </a:lnTo>
                                <a:lnTo>
                                  <a:pt x="470956" y="292794"/>
                                </a:lnTo>
                                <a:lnTo>
                                  <a:pt x="470956" y="319423"/>
                                </a:lnTo>
                                <a:lnTo>
                                  <a:pt x="0" y="319423"/>
                                </a:lnTo>
                                <a:lnTo>
                                  <a:pt x="0" y="273704"/>
                                </a:lnTo>
                                <a:lnTo>
                                  <a:pt x="456476" y="273704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chemeClr val="bg1">
                              <a:lumMod val="50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22" name="Trapezoid 21"/>
                          <p:cNvSpPr/>
                          <p:nvPr/>
                        </p:nvSpPr>
                        <p:spPr>
                          <a:xfrm flipV="1">
                            <a:off x="6565107" y="3304480"/>
                            <a:ext cx="323850" cy="45719"/>
                          </a:xfrm>
                          <a:prstGeom prst="trapezoid">
                            <a:avLst>
                              <a:gd name="adj" fmla="val 126888"/>
                            </a:avLst>
                          </a:prstGeom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26" name="Rectangle 25"/>
                          <p:cNvSpPr/>
                          <p:nvPr/>
                        </p:nvSpPr>
                        <p:spPr>
                          <a:xfrm>
                            <a:off x="6590704" y="3758260"/>
                            <a:ext cx="272654" cy="69057"/>
                          </a:xfrm>
                          <a:prstGeom prst="rect">
                            <a:avLst/>
                          </a:prstGeom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n>
                            <a:noFill/>
                          </a:ln>
                          <a:scene3d>
                            <a:camera prst="orthographicFront"/>
                            <a:lightRig rig="threePt" dir="t"/>
                          </a:scene3d>
                          <a:sp3d>
                            <a:bevelT w="25400" h="12700"/>
                          </a:sp3d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sp>
                      <p:nvSpPr>
                        <p:cNvPr id="32" name="Oval 31"/>
                        <p:cNvSpPr/>
                        <p:nvPr/>
                      </p:nvSpPr>
                      <p:spPr>
                        <a:xfrm>
                          <a:off x="7273775" y="2913087"/>
                          <a:ext cx="72000" cy="72000"/>
                        </a:xfrm>
                        <a:prstGeom prst="ellipse">
                          <a:avLst/>
                        </a:prstGeom>
                        <a:solidFill>
                          <a:schemeClr val="bg1">
                            <a:lumMod val="75000"/>
                          </a:schemeClr>
                        </a:solidFill>
                        <a:ln>
                          <a:noFill/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38100" h="19050"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</p:grpSp>
              </p:grpSp>
            </p:grpSp>
          </p:grpSp>
          <p:sp>
            <p:nvSpPr>
              <p:cNvPr id="55" name="Chord 54"/>
              <p:cNvSpPr/>
              <p:nvPr/>
            </p:nvSpPr>
            <p:spPr>
              <a:xfrm>
                <a:off x="2681898" y="2638688"/>
                <a:ext cx="127000" cy="64037"/>
              </a:xfrm>
              <a:prstGeom prst="chord">
                <a:avLst>
                  <a:gd name="adj1" fmla="val 10823595"/>
                  <a:gd name="adj2" fmla="val 21531254"/>
                </a:avLst>
              </a:prstGeom>
              <a:gradFill flip="none" rotWithShape="1">
                <a:gsLst>
                  <a:gs pos="0">
                    <a:schemeClr val="accent4">
                      <a:lumMod val="50000"/>
                    </a:schemeClr>
                  </a:gs>
                  <a:gs pos="48000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2177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Trolley pull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6" y="1346205"/>
            <a:ext cx="4168714" cy="199221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What do you think will happen if the mass of the trolley and the force pulling it are both doubled?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4" y="3663835"/>
            <a:ext cx="3968151" cy="1992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Why do you think this will happen?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7899" y="1473205"/>
            <a:ext cx="3628891" cy="14140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7899" y="3533204"/>
            <a:ext cx="3628891" cy="1685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8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Trolley pull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517585" y="2058106"/>
            <a:ext cx="4105216" cy="15872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Describe how the trollies move.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How do their speeds and accelerations compare?</a:t>
            </a: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517582" y="3670299"/>
            <a:ext cx="4270317" cy="212329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  <a:p>
            <a:pPr lvl="0">
              <a:defRPr/>
            </a:pPr>
            <a:r>
              <a:rPr lang="en-US" dirty="0"/>
              <a:t>Were your prediction and explanation correct?</a:t>
            </a:r>
          </a:p>
          <a:p>
            <a:pPr>
              <a:defRPr/>
            </a:pPr>
            <a:r>
              <a:rPr lang="en-GB" dirty="0"/>
              <a:t>Try to improve your first explanation to explain what happened more clearly. 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531392" y="1043797"/>
            <a:ext cx="7774408" cy="74915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 what happens</a:t>
            </a:r>
            <a:r>
              <a:rPr kumimoji="0" lang="en-US" sz="1800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when mass and force are doubled.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7899" y="2247905"/>
            <a:ext cx="3628891" cy="141402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7899" y="4168204"/>
            <a:ext cx="3628891" cy="1685460"/>
          </a:xfrm>
          <a:prstGeom prst="rect">
            <a:avLst/>
          </a:prstGeom>
        </p:spPr>
      </p:pic>
      <p:sp>
        <p:nvSpPr>
          <p:cNvPr id="15" name="Rounded Rectangle 18">
            <a:hlinkClick r:id="rId6" action="ppaction://hlinksldjump"/>
            <a:extLst>
              <a:ext uri="{FF2B5EF4-FFF2-40B4-BE49-F238E27FC236}">
                <a16:creationId xmlns:a16="http://schemas.microsoft.com/office/drawing/2014/main" id="{A5B8ED52-B87E-484C-B591-A001ED7406D7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64980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Dropping forces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967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Katherine drops two balls at the same time.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red ball has twice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mass of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green one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6" name="Group 5">
            <a:extLst/>
          </p:cNvPr>
          <p:cNvGrpSpPr/>
          <p:nvPr/>
        </p:nvGrpSpPr>
        <p:grpSpPr>
          <a:xfrm>
            <a:off x="2952331" y="2066363"/>
            <a:ext cx="3203576" cy="3374388"/>
            <a:chOff x="0" y="0"/>
            <a:chExt cx="3203657" cy="3374661"/>
          </a:xfrm>
        </p:grpSpPr>
        <p:grpSp>
          <p:nvGrpSpPr>
            <p:cNvPr id="7" name="Group 6">
              <a:extLst/>
            </p:cNvPr>
            <p:cNvGrpSpPr/>
            <p:nvPr/>
          </p:nvGrpSpPr>
          <p:grpSpPr>
            <a:xfrm>
              <a:off x="90045" y="0"/>
              <a:ext cx="3094362" cy="3374661"/>
              <a:chOff x="90045" y="0"/>
              <a:chExt cx="3094362" cy="3374661"/>
            </a:xfrm>
          </p:grpSpPr>
          <p:grpSp>
            <p:nvGrpSpPr>
              <p:cNvPr id="10" name="Group 9">
                <a:extLst/>
              </p:cNvPr>
              <p:cNvGrpSpPr/>
              <p:nvPr/>
            </p:nvGrpSpPr>
            <p:grpSpPr>
              <a:xfrm>
                <a:off x="1208515" y="0"/>
                <a:ext cx="1975892" cy="3374661"/>
                <a:chOff x="1208330" y="0"/>
                <a:chExt cx="1975892" cy="3374707"/>
              </a:xfrm>
            </p:grpSpPr>
            <p:cxnSp>
              <p:nvCxnSpPr>
                <p:cNvPr id="16" name="Straight Connector 15">
                  <a:extLst/>
                </p:cNvPr>
                <p:cNvCxnSpPr>
                  <a:cxnSpLocks/>
                </p:cNvCxnSpPr>
                <p:nvPr/>
              </p:nvCxnSpPr>
              <p:spPr>
                <a:xfrm>
                  <a:off x="1649270" y="540007"/>
                  <a:ext cx="0" cy="1080016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/>
                </p:cNvPr>
                <p:cNvCxnSpPr/>
                <p:nvPr/>
              </p:nvCxnSpPr>
              <p:spPr>
                <a:xfrm>
                  <a:off x="1424736" y="672428"/>
                  <a:ext cx="432066" cy="0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/>
                </p:cNvPr>
                <p:cNvCxnSpPr>
                  <a:cxnSpLocks/>
                </p:cNvCxnSpPr>
                <p:nvPr/>
              </p:nvCxnSpPr>
              <p:spPr>
                <a:xfrm>
                  <a:off x="1867456" y="672428"/>
                  <a:ext cx="479846" cy="245265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/>
                </p:cNvPr>
                <p:cNvCxnSpPr>
                  <a:cxnSpLocks/>
                </p:cNvCxnSpPr>
                <p:nvPr/>
              </p:nvCxnSpPr>
              <p:spPr>
                <a:xfrm flipV="1">
                  <a:off x="2345293" y="667595"/>
                  <a:ext cx="478874" cy="252004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/>
                </p:cNvPr>
                <p:cNvCxnSpPr>
                  <a:cxnSpLocks/>
                </p:cNvCxnSpPr>
                <p:nvPr/>
              </p:nvCxnSpPr>
              <p:spPr>
                <a:xfrm>
                  <a:off x="2824167" y="665690"/>
                  <a:ext cx="360055" cy="0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/>
                </p:cNvPr>
                <p:cNvCxnSpPr/>
                <p:nvPr/>
              </p:nvCxnSpPr>
              <p:spPr>
                <a:xfrm flipH="1">
                  <a:off x="1505248" y="1634212"/>
                  <a:ext cx="144022" cy="792012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/>
                </p:cNvPr>
                <p:cNvCxnSpPr/>
                <p:nvPr/>
              </p:nvCxnSpPr>
              <p:spPr>
                <a:xfrm>
                  <a:off x="1649270" y="1634212"/>
                  <a:ext cx="144022" cy="792012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/>
                </p:cNvPr>
                <p:cNvCxnSpPr/>
                <p:nvPr/>
              </p:nvCxnSpPr>
              <p:spPr>
                <a:xfrm>
                  <a:off x="1792486" y="2435860"/>
                  <a:ext cx="0" cy="792012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/>
                </p:cNvPr>
                <p:cNvCxnSpPr/>
                <p:nvPr/>
              </p:nvCxnSpPr>
              <p:spPr>
                <a:xfrm>
                  <a:off x="1503013" y="2435860"/>
                  <a:ext cx="0" cy="792012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/>
                </p:cNvPr>
                <p:cNvCxnSpPr/>
                <p:nvPr/>
              </p:nvCxnSpPr>
              <p:spPr>
                <a:xfrm flipH="1">
                  <a:off x="1208330" y="3230705"/>
                  <a:ext cx="288044" cy="144002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/>
                </p:cNvPr>
                <p:cNvCxnSpPr/>
                <p:nvPr/>
              </p:nvCxnSpPr>
              <p:spPr>
                <a:xfrm>
                  <a:off x="1790689" y="3230705"/>
                  <a:ext cx="288044" cy="144002"/>
                </a:xfrm>
                <a:prstGeom prst="line">
                  <a:avLst/>
                </a:prstGeom>
                <a:ln w="50800" cap="rnd">
                  <a:solidFill>
                    <a:schemeClr val="accent1">
                      <a:lumMod val="75000"/>
                    </a:schemeClr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Oval 26">
                  <a:extLst/>
                </p:cNvPr>
                <p:cNvSpPr/>
                <p:nvPr/>
              </p:nvSpPr>
              <p:spPr>
                <a:xfrm>
                  <a:off x="1469242" y="0"/>
                  <a:ext cx="360055" cy="540008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508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</p:grpSp>
          <p:cxnSp>
            <p:nvCxnSpPr>
              <p:cNvPr id="13" name="Straight Connector 12">
                <a:extLst/>
              </p:cNvPr>
              <p:cNvCxnSpPr>
                <a:cxnSpLocks/>
              </p:cNvCxnSpPr>
              <p:nvPr/>
            </p:nvCxnSpPr>
            <p:spPr>
              <a:xfrm>
                <a:off x="450045" y="672419"/>
                <a:ext cx="479773" cy="252000"/>
              </a:xfrm>
              <a:prstGeom prst="line">
                <a:avLst/>
              </a:prstGeom>
              <a:ln w="50800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/>
              </p:cNvPr>
              <p:cNvCxnSpPr>
                <a:cxnSpLocks/>
              </p:cNvCxnSpPr>
              <p:nvPr/>
            </p:nvCxnSpPr>
            <p:spPr>
              <a:xfrm flipV="1">
                <a:off x="935854" y="672419"/>
                <a:ext cx="478801" cy="252000"/>
              </a:xfrm>
              <a:prstGeom prst="line">
                <a:avLst/>
              </a:prstGeom>
              <a:ln w="50800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/>
              </p:cNvPr>
              <p:cNvCxnSpPr>
                <a:cxnSpLocks/>
              </p:cNvCxnSpPr>
              <p:nvPr/>
            </p:nvCxnSpPr>
            <p:spPr>
              <a:xfrm>
                <a:off x="90045" y="672419"/>
                <a:ext cx="360000" cy="0"/>
              </a:xfrm>
              <a:prstGeom prst="line">
                <a:avLst/>
              </a:prstGeom>
              <a:ln w="50800" cap="rnd">
                <a:solidFill>
                  <a:schemeClr val="accent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8" name="Picture 7" descr="Ball, Cricket Ball, Game, Sports, Cricket, Cricketer">
              <a:extLst/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68308"/>
              <a:ext cx="479587" cy="479587"/>
            </a:xfrm>
            <a:custGeom>
              <a:avLst/>
              <a:gdLst>
                <a:gd name="connsiteX0" fmla="*/ 0 w 1942274"/>
                <a:gd name="connsiteY0" fmla="*/ 1408345 h 1942274"/>
                <a:gd name="connsiteX1" fmla="*/ 16724 w 1942274"/>
                <a:gd name="connsiteY1" fmla="*/ 1443062 h 1942274"/>
                <a:gd name="connsiteX2" fmla="*/ 545989 w 1942274"/>
                <a:gd name="connsiteY2" fmla="*/ 1923398 h 1942274"/>
                <a:gd name="connsiteX3" fmla="*/ 597561 w 1942274"/>
                <a:gd name="connsiteY3" fmla="*/ 1942274 h 1942274"/>
                <a:gd name="connsiteX4" fmla="*/ 0 w 1942274"/>
                <a:gd name="connsiteY4" fmla="*/ 1942274 h 1942274"/>
                <a:gd name="connsiteX5" fmla="*/ 1942274 w 1942274"/>
                <a:gd name="connsiteY5" fmla="*/ 1388571 h 1942274"/>
                <a:gd name="connsiteX6" fmla="*/ 1942274 w 1942274"/>
                <a:gd name="connsiteY6" fmla="*/ 1942274 h 1942274"/>
                <a:gd name="connsiteX7" fmla="*/ 1335187 w 1942274"/>
                <a:gd name="connsiteY7" fmla="*/ 1942274 h 1942274"/>
                <a:gd name="connsiteX8" fmla="*/ 1386759 w 1942274"/>
                <a:gd name="connsiteY8" fmla="*/ 1923398 h 1942274"/>
                <a:gd name="connsiteX9" fmla="*/ 1916024 w 1942274"/>
                <a:gd name="connsiteY9" fmla="*/ 1443062 h 1942274"/>
                <a:gd name="connsiteX10" fmla="*/ 966374 w 1942274"/>
                <a:gd name="connsiteY10" fmla="*/ 292733 h 1942274"/>
                <a:gd name="connsiteX11" fmla="*/ 1601911 w 1942274"/>
                <a:gd name="connsiteY11" fmla="*/ 928270 h 1942274"/>
                <a:gd name="connsiteX12" fmla="*/ 966374 w 1942274"/>
                <a:gd name="connsiteY12" fmla="*/ 1563807 h 1942274"/>
                <a:gd name="connsiteX13" fmla="*/ 330837 w 1942274"/>
                <a:gd name="connsiteY13" fmla="*/ 928270 h 1942274"/>
                <a:gd name="connsiteX14" fmla="*/ 966374 w 1942274"/>
                <a:gd name="connsiteY14" fmla="*/ 292733 h 1942274"/>
                <a:gd name="connsiteX15" fmla="*/ 1516359 w 1942274"/>
                <a:gd name="connsiteY15" fmla="*/ 0 h 1942274"/>
                <a:gd name="connsiteX16" fmla="*/ 1942274 w 1942274"/>
                <a:gd name="connsiteY16" fmla="*/ 0 h 1942274"/>
                <a:gd name="connsiteX17" fmla="*/ 1942274 w 1942274"/>
                <a:gd name="connsiteY17" fmla="*/ 467970 h 1942274"/>
                <a:gd name="connsiteX18" fmla="*/ 1916024 w 1942274"/>
                <a:gd name="connsiteY18" fmla="*/ 413478 h 1942274"/>
                <a:gd name="connsiteX19" fmla="*/ 1570213 w 1942274"/>
                <a:gd name="connsiteY19" fmla="*/ 32717 h 1942274"/>
                <a:gd name="connsiteX20" fmla="*/ 0 w 1942274"/>
                <a:gd name="connsiteY20" fmla="*/ 0 h 1942274"/>
                <a:gd name="connsiteX21" fmla="*/ 416389 w 1942274"/>
                <a:gd name="connsiteY21" fmla="*/ 0 h 1942274"/>
                <a:gd name="connsiteX22" fmla="*/ 362536 w 1942274"/>
                <a:gd name="connsiteY22" fmla="*/ 32717 h 1942274"/>
                <a:gd name="connsiteX23" fmla="*/ 16724 w 1942274"/>
                <a:gd name="connsiteY23" fmla="*/ 413478 h 1942274"/>
                <a:gd name="connsiteX24" fmla="*/ 0 w 1942274"/>
                <a:gd name="connsiteY24" fmla="*/ 448195 h 1942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942274" h="1942274">
                  <a:moveTo>
                    <a:pt x="0" y="1408345"/>
                  </a:moveTo>
                  <a:lnTo>
                    <a:pt x="16724" y="1443062"/>
                  </a:lnTo>
                  <a:cubicBezTo>
                    <a:pt x="133106" y="1657303"/>
                    <a:pt x="319873" y="1827759"/>
                    <a:pt x="545989" y="1923398"/>
                  </a:cubicBezTo>
                  <a:lnTo>
                    <a:pt x="597561" y="1942274"/>
                  </a:lnTo>
                  <a:lnTo>
                    <a:pt x="0" y="1942274"/>
                  </a:lnTo>
                  <a:close/>
                  <a:moveTo>
                    <a:pt x="1942274" y="1388571"/>
                  </a:moveTo>
                  <a:lnTo>
                    <a:pt x="1942274" y="1942274"/>
                  </a:lnTo>
                  <a:lnTo>
                    <a:pt x="1335187" y="1942274"/>
                  </a:lnTo>
                  <a:lnTo>
                    <a:pt x="1386759" y="1923398"/>
                  </a:lnTo>
                  <a:cubicBezTo>
                    <a:pt x="1612876" y="1827759"/>
                    <a:pt x="1799642" y="1657303"/>
                    <a:pt x="1916024" y="1443062"/>
                  </a:cubicBezTo>
                  <a:close/>
                  <a:moveTo>
                    <a:pt x="966374" y="292733"/>
                  </a:moveTo>
                  <a:cubicBezTo>
                    <a:pt x="1317371" y="292733"/>
                    <a:pt x="1601911" y="577273"/>
                    <a:pt x="1601911" y="928270"/>
                  </a:cubicBezTo>
                  <a:cubicBezTo>
                    <a:pt x="1601911" y="1279267"/>
                    <a:pt x="1317371" y="1563807"/>
                    <a:pt x="966374" y="1563807"/>
                  </a:cubicBezTo>
                  <a:cubicBezTo>
                    <a:pt x="615377" y="1563807"/>
                    <a:pt x="330837" y="1279267"/>
                    <a:pt x="330837" y="928270"/>
                  </a:cubicBezTo>
                  <a:cubicBezTo>
                    <a:pt x="330837" y="577273"/>
                    <a:pt x="615377" y="292733"/>
                    <a:pt x="966374" y="292733"/>
                  </a:cubicBezTo>
                  <a:close/>
                  <a:moveTo>
                    <a:pt x="1516359" y="0"/>
                  </a:moveTo>
                  <a:lnTo>
                    <a:pt x="1942274" y="0"/>
                  </a:lnTo>
                  <a:lnTo>
                    <a:pt x="1942274" y="467970"/>
                  </a:lnTo>
                  <a:lnTo>
                    <a:pt x="1916024" y="413478"/>
                  </a:lnTo>
                  <a:cubicBezTo>
                    <a:pt x="1832894" y="260449"/>
                    <a:pt x="1713854" y="129759"/>
                    <a:pt x="1570213" y="32717"/>
                  </a:cubicBezTo>
                  <a:close/>
                  <a:moveTo>
                    <a:pt x="0" y="0"/>
                  </a:moveTo>
                  <a:lnTo>
                    <a:pt x="416389" y="0"/>
                  </a:lnTo>
                  <a:lnTo>
                    <a:pt x="362536" y="32717"/>
                  </a:lnTo>
                  <a:cubicBezTo>
                    <a:pt x="218895" y="129759"/>
                    <a:pt x="99854" y="260449"/>
                    <a:pt x="16724" y="413478"/>
                  </a:cubicBezTo>
                  <a:lnTo>
                    <a:pt x="0" y="448195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 descr="Tennis, Ball, Yellow, Sport, Game, Competition, Play">
              <a:extLst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6363" y="331569"/>
              <a:ext cx="317294" cy="3162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731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Dropping forces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125" y="1642179"/>
            <a:ext cx="414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force of gravity on the red ball is twice as big as it is on the green ball.</a:t>
            </a: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863126"/>
            <a:ext cx="8285163" cy="7305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600" noProof="0" dirty="0"/>
              <a:t>Describe what happens when the balls are dropped.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do: 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each row pick one</a:t>
            </a:r>
            <a:r>
              <a:rPr kumimoji="0" lang="en-US" sz="1400" b="0" i="1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statement that you think is righ</a:t>
            </a:r>
            <a:r>
              <a:rPr kumimoji="0" lang="en-US" sz="1400" b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t.</a:t>
            </a:r>
            <a:endParaRPr kumimoji="0" lang="en-US" sz="1400" b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82223" y="1642179"/>
            <a:ext cx="324051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82225" y="2522074"/>
            <a:ext cx="324051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 Placeholder 16"/>
          <p:cNvSpPr txBox="1">
            <a:spLocks/>
          </p:cNvSpPr>
          <p:nvPr/>
        </p:nvSpPr>
        <p:spPr>
          <a:xfrm>
            <a:off x="82224" y="3391424"/>
            <a:ext cx="324051" cy="8935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 Placeholder 16"/>
          <p:cNvSpPr txBox="1">
            <a:spLocks/>
          </p:cNvSpPr>
          <p:nvPr/>
        </p:nvSpPr>
        <p:spPr>
          <a:xfrm>
            <a:off x="85891" y="4442811"/>
            <a:ext cx="324051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82222" y="5324377"/>
            <a:ext cx="324051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0125" y="2522074"/>
            <a:ext cx="414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resultant force on the red ball is twice as big as it is on the green ball.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40150" y="2522074"/>
            <a:ext cx="414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resultant force is the same on both balls.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0125" y="3384951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two times harder to accelerate the red ball.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25137" y="3391423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two times harder to accelerate the green ball.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280150" y="3384951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equally hard to accelerate either ball.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849231" y="1642179"/>
            <a:ext cx="414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force of gravity is the same on both balls.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54463" y="4440772"/>
            <a:ext cx="270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red ball accelerates faster.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409475" y="4447244"/>
            <a:ext cx="270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green ball accelerates faster.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264488" y="4440772"/>
            <a:ext cx="270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Both balls accelerate at the same rate.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4463" y="5333246"/>
            <a:ext cx="270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red ball hits the ground first.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409475" y="5339718"/>
            <a:ext cx="270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green ball hits the ground first.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64488" y="5333246"/>
            <a:ext cx="270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Both hit the ground at the same time.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280150" y="221145"/>
            <a:ext cx="1498283" cy="1283961"/>
            <a:chOff x="7455389" y="246780"/>
            <a:chExt cx="1498283" cy="1283961"/>
          </a:xfrm>
        </p:grpSpPr>
        <p:sp>
          <p:nvSpPr>
            <p:cNvPr id="3" name="Rectangle 2"/>
            <p:cNvSpPr/>
            <p:nvPr/>
          </p:nvSpPr>
          <p:spPr>
            <a:xfrm>
              <a:off x="7455389" y="559705"/>
              <a:ext cx="1498283" cy="2469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01388" y="246780"/>
              <a:ext cx="1206284" cy="12839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6425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Dropping forces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125" y="1642179"/>
            <a:ext cx="414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force of gravity on the red ball is twice as big as it is on the green ball.</a:t>
            </a:r>
          </a:p>
        </p:txBody>
      </p:sp>
      <p:sp>
        <p:nvSpPr>
          <p:cNvPr id="6" name="Text Placeholder 16"/>
          <p:cNvSpPr txBox="1">
            <a:spLocks/>
          </p:cNvSpPr>
          <p:nvPr/>
        </p:nvSpPr>
        <p:spPr>
          <a:xfrm>
            <a:off x="457200" y="863126"/>
            <a:ext cx="8285163" cy="7305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400" b="1" i="1" noProof="0" dirty="0"/>
              <a:t>Answer:</a:t>
            </a:r>
            <a:endParaRPr kumimoji="0" lang="en-US" sz="14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60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 the balls</a:t>
            </a:r>
            <a:r>
              <a:rPr kumimoji="0" lang="en-US" sz="160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are dropped:</a:t>
            </a:r>
            <a:endParaRPr kumimoji="0" lang="en-US" sz="16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82223" y="1642179"/>
            <a:ext cx="324051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82225" y="2522074"/>
            <a:ext cx="324051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 Placeholder 16"/>
          <p:cNvSpPr txBox="1">
            <a:spLocks/>
          </p:cNvSpPr>
          <p:nvPr/>
        </p:nvSpPr>
        <p:spPr>
          <a:xfrm>
            <a:off x="82224" y="3391424"/>
            <a:ext cx="324051" cy="8935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 Placeholder 16"/>
          <p:cNvSpPr txBox="1">
            <a:spLocks/>
          </p:cNvSpPr>
          <p:nvPr/>
        </p:nvSpPr>
        <p:spPr>
          <a:xfrm>
            <a:off x="85891" y="4442811"/>
            <a:ext cx="324051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82222" y="5324377"/>
            <a:ext cx="324051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0125" y="2522074"/>
            <a:ext cx="414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resultant force on the red ball is twice as big as it is on the green ball.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40150" y="2522074"/>
            <a:ext cx="414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resultant force is the same on both balls.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0125" y="3384951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two times harder to accelerate the red ball.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25137" y="3391423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two times harder to accelerate the green ball.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280150" y="3384951"/>
            <a:ext cx="2700000" cy="90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equally hard to accelerate either ball.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849231" y="1642179"/>
            <a:ext cx="414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force of gravity is the same on both balls.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54463" y="4440772"/>
            <a:ext cx="270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red ball accelerates faster.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409475" y="4447244"/>
            <a:ext cx="270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green ball accelerates faster.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264488" y="4440772"/>
            <a:ext cx="270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Both balls accelerate at the same rate.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4463" y="5333246"/>
            <a:ext cx="270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red ball hits the ground first.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409475" y="5339718"/>
            <a:ext cx="270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green ball hits the ground first.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64488" y="5333246"/>
            <a:ext cx="2700000" cy="72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Both hit the ground at the same time.</a:t>
            </a:r>
          </a:p>
        </p:txBody>
      </p:sp>
      <p:sp>
        <p:nvSpPr>
          <p:cNvPr id="31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A5B8ED52-B87E-484C-B591-A001ED7406D7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6280150" y="221145"/>
            <a:ext cx="1498283" cy="1283961"/>
            <a:chOff x="7455389" y="246780"/>
            <a:chExt cx="1498283" cy="1283961"/>
          </a:xfrm>
        </p:grpSpPr>
        <p:sp>
          <p:nvSpPr>
            <p:cNvPr id="34" name="Rectangle 33"/>
            <p:cNvSpPr/>
            <p:nvPr/>
          </p:nvSpPr>
          <p:spPr>
            <a:xfrm>
              <a:off x="7455389" y="559705"/>
              <a:ext cx="1498283" cy="2469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01388" y="246780"/>
              <a:ext cx="1206284" cy="12839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64601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1EDA1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1EDA1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1EDA1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1EDA1"/>
                                      </p:to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1EDA1"/>
                                      </p:to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Free-fall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Eve jumps out of a plane!!!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400" dirty="0"/>
              <a:t>She is wearing a parachute.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62AEBE1-69D4-4CC3-BBB0-1A1E0E6F0A4B}"/>
              </a:ext>
            </a:extLst>
          </p:cNvPr>
          <p:cNvGrpSpPr/>
          <p:nvPr/>
        </p:nvGrpSpPr>
        <p:grpSpPr>
          <a:xfrm>
            <a:off x="3169068" y="1022238"/>
            <a:ext cx="5811411" cy="5225545"/>
            <a:chOff x="3169068" y="1022238"/>
            <a:chExt cx="5811411" cy="522554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CFB098A-40D4-4C56-B5A9-CC389EFADE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69068" y="1022238"/>
              <a:ext cx="5811411" cy="5225545"/>
            </a:xfrm>
            <a:prstGeom prst="rect">
              <a:avLst/>
            </a:prstGeom>
          </p:spPr>
        </p:pic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C65AD1A-C598-4FA8-BFFB-DCAB9C6E7968}"/>
                </a:ext>
              </a:extLst>
            </p:cNvPr>
            <p:cNvGrpSpPr/>
            <p:nvPr/>
          </p:nvGrpSpPr>
          <p:grpSpPr>
            <a:xfrm>
              <a:off x="4473691" y="1022238"/>
              <a:ext cx="3623094" cy="4218860"/>
              <a:chOff x="4473691" y="1022238"/>
              <a:chExt cx="3623094" cy="4218860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0EEE615A-9A4F-4C5F-B333-6FDBEFE1826E}"/>
                  </a:ext>
                </a:extLst>
              </p:cNvPr>
              <p:cNvGrpSpPr/>
              <p:nvPr/>
            </p:nvGrpSpPr>
            <p:grpSpPr>
              <a:xfrm>
                <a:off x="5161543" y="4402463"/>
                <a:ext cx="2112169" cy="838635"/>
                <a:chOff x="4429676" y="2815465"/>
                <a:chExt cx="2112169" cy="838635"/>
              </a:xfrm>
            </p:grpSpPr>
            <p:sp>
              <p:nvSpPr>
                <p:cNvPr id="18" name="Rounded Rectangle 41">
                  <a:extLst>
                    <a:ext uri="{FF2B5EF4-FFF2-40B4-BE49-F238E27FC236}">
                      <a16:creationId xmlns:a16="http://schemas.microsoft.com/office/drawing/2014/main" id="{C58C4E4C-E572-47FB-BC77-6368858DEB66}"/>
                    </a:ext>
                  </a:extLst>
                </p:cNvPr>
                <p:cNvSpPr/>
                <p:nvPr/>
              </p:nvSpPr>
              <p:spPr>
                <a:xfrm>
                  <a:off x="5464766" y="3288239"/>
                  <a:ext cx="162630" cy="211577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solidFill>
                    <a:schemeClr val="accent4">
                      <a:lumMod val="75000"/>
                    </a:schemeClr>
                  </a:solidFill>
                </a:ln>
                <a:scene3d>
                  <a:camera prst="orthographicFront">
                    <a:rot lat="1200000" lon="21000000" rev="19800000"/>
                  </a:camera>
                  <a:lightRig rig="threePt" dir="t"/>
                </a:scene3d>
                <a:sp3d extrusionH="158750">
                  <a:bevelT w="31750" h="317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id="{D565A224-7CFE-484B-BE8C-FC197683FE4D}"/>
                    </a:ext>
                  </a:extLst>
                </p:cNvPr>
                <p:cNvGrpSpPr/>
                <p:nvPr/>
              </p:nvGrpSpPr>
              <p:grpSpPr>
                <a:xfrm>
                  <a:off x="4429676" y="2815465"/>
                  <a:ext cx="2112169" cy="838635"/>
                  <a:chOff x="4936248" y="2772763"/>
                  <a:chExt cx="2112169" cy="838635"/>
                </a:xfrm>
              </p:grpSpPr>
              <p:sp>
                <p:nvSpPr>
                  <p:cNvPr id="20" name="Freeform 42">
                    <a:extLst>
                      <a:ext uri="{FF2B5EF4-FFF2-40B4-BE49-F238E27FC236}">
                        <a16:creationId xmlns:a16="http://schemas.microsoft.com/office/drawing/2014/main" id="{6123CA42-91BA-4E41-917F-E93DAB282903}"/>
                      </a:ext>
                    </a:extLst>
                  </p:cNvPr>
                  <p:cNvSpPr/>
                  <p:nvPr/>
                </p:nvSpPr>
                <p:spPr>
                  <a:xfrm rot="449166">
                    <a:off x="5014283" y="3435237"/>
                    <a:ext cx="940280" cy="155276"/>
                  </a:xfrm>
                  <a:custGeom>
                    <a:avLst/>
                    <a:gdLst>
                      <a:gd name="connsiteX0" fmla="*/ 0 w 940280"/>
                      <a:gd name="connsiteY0" fmla="*/ 138023 h 155276"/>
                      <a:gd name="connsiteX1" fmla="*/ 276046 w 940280"/>
                      <a:gd name="connsiteY1" fmla="*/ 0 h 155276"/>
                      <a:gd name="connsiteX2" fmla="*/ 474453 w 940280"/>
                      <a:gd name="connsiteY2" fmla="*/ 155276 h 155276"/>
                      <a:gd name="connsiteX3" fmla="*/ 940280 w 940280"/>
                      <a:gd name="connsiteY3" fmla="*/ 34506 h 155276"/>
                      <a:gd name="connsiteX4" fmla="*/ 940280 w 940280"/>
                      <a:gd name="connsiteY4" fmla="*/ 34506 h 155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280" h="155276">
                        <a:moveTo>
                          <a:pt x="0" y="138023"/>
                        </a:moveTo>
                        <a:lnTo>
                          <a:pt x="276046" y="0"/>
                        </a:lnTo>
                        <a:lnTo>
                          <a:pt x="474453" y="155276"/>
                        </a:lnTo>
                        <a:lnTo>
                          <a:pt x="940280" y="34506"/>
                        </a:lnTo>
                        <a:lnTo>
                          <a:pt x="940280" y="34506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C00000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" name="Freeform 43">
                    <a:extLst>
                      <a:ext uri="{FF2B5EF4-FFF2-40B4-BE49-F238E27FC236}">
                        <a16:creationId xmlns:a16="http://schemas.microsoft.com/office/drawing/2014/main" id="{058B457A-87EC-4D06-A8C1-73E5147AD8B3}"/>
                      </a:ext>
                    </a:extLst>
                  </p:cNvPr>
                  <p:cNvSpPr/>
                  <p:nvPr/>
                </p:nvSpPr>
                <p:spPr>
                  <a:xfrm rot="21372326" flipH="1">
                    <a:off x="5969590" y="3467398"/>
                    <a:ext cx="917275" cy="144000"/>
                  </a:xfrm>
                  <a:custGeom>
                    <a:avLst/>
                    <a:gdLst>
                      <a:gd name="connsiteX0" fmla="*/ 0 w 940280"/>
                      <a:gd name="connsiteY0" fmla="*/ 138023 h 155276"/>
                      <a:gd name="connsiteX1" fmla="*/ 276046 w 940280"/>
                      <a:gd name="connsiteY1" fmla="*/ 0 h 155276"/>
                      <a:gd name="connsiteX2" fmla="*/ 474453 w 940280"/>
                      <a:gd name="connsiteY2" fmla="*/ 155276 h 155276"/>
                      <a:gd name="connsiteX3" fmla="*/ 940280 w 940280"/>
                      <a:gd name="connsiteY3" fmla="*/ 34506 h 155276"/>
                      <a:gd name="connsiteX4" fmla="*/ 940280 w 940280"/>
                      <a:gd name="connsiteY4" fmla="*/ 34506 h 155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0280" h="155276">
                        <a:moveTo>
                          <a:pt x="0" y="138023"/>
                        </a:moveTo>
                        <a:lnTo>
                          <a:pt x="276046" y="0"/>
                        </a:lnTo>
                        <a:lnTo>
                          <a:pt x="474453" y="155276"/>
                        </a:lnTo>
                        <a:lnTo>
                          <a:pt x="940280" y="34506"/>
                        </a:lnTo>
                        <a:lnTo>
                          <a:pt x="940280" y="34506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C00000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" name="Freeform 44">
                    <a:extLst>
                      <a:ext uri="{FF2B5EF4-FFF2-40B4-BE49-F238E27FC236}">
                        <a16:creationId xmlns:a16="http://schemas.microsoft.com/office/drawing/2014/main" id="{75FB788B-6B2F-485C-A36B-E5B2A2E7D450}"/>
                      </a:ext>
                    </a:extLst>
                  </p:cNvPr>
                  <p:cNvSpPr/>
                  <p:nvPr/>
                </p:nvSpPr>
                <p:spPr>
                  <a:xfrm>
                    <a:off x="5955513" y="3184222"/>
                    <a:ext cx="138023" cy="336430"/>
                  </a:xfrm>
                  <a:custGeom>
                    <a:avLst/>
                    <a:gdLst>
                      <a:gd name="connsiteX0" fmla="*/ 0 w 138023"/>
                      <a:gd name="connsiteY0" fmla="*/ 336430 h 336430"/>
                      <a:gd name="connsiteX1" fmla="*/ 138023 w 138023"/>
                      <a:gd name="connsiteY1" fmla="*/ 94891 h 336430"/>
                      <a:gd name="connsiteX2" fmla="*/ 138023 w 138023"/>
                      <a:gd name="connsiteY2" fmla="*/ 0 h 33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8023" h="336430">
                        <a:moveTo>
                          <a:pt x="0" y="336430"/>
                        </a:moveTo>
                        <a:lnTo>
                          <a:pt x="138023" y="94891"/>
                        </a:lnTo>
                        <a:lnTo>
                          <a:pt x="138023" y="0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C00000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" name="Oval 22">
                    <a:extLst>
                      <a:ext uri="{FF2B5EF4-FFF2-40B4-BE49-F238E27FC236}">
                        <a16:creationId xmlns:a16="http://schemas.microsoft.com/office/drawing/2014/main" id="{7F4D6DBC-00EA-4CF5-B80A-E487E4645A1D}"/>
                      </a:ext>
                    </a:extLst>
                  </p:cNvPr>
                  <p:cNvSpPr/>
                  <p:nvPr/>
                </p:nvSpPr>
                <p:spPr>
                  <a:xfrm>
                    <a:off x="5944846" y="2772763"/>
                    <a:ext cx="297379" cy="40689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508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" name="Freeform 46">
                    <a:extLst>
                      <a:ext uri="{FF2B5EF4-FFF2-40B4-BE49-F238E27FC236}">
                        <a16:creationId xmlns:a16="http://schemas.microsoft.com/office/drawing/2014/main" id="{3281C231-84FB-491F-BCB7-E5EFE0231121}"/>
                      </a:ext>
                    </a:extLst>
                  </p:cNvPr>
                  <p:cNvSpPr/>
                  <p:nvPr/>
                </p:nvSpPr>
                <p:spPr>
                  <a:xfrm>
                    <a:off x="6093536" y="3004647"/>
                    <a:ext cx="954881" cy="264319"/>
                  </a:xfrm>
                  <a:custGeom>
                    <a:avLst/>
                    <a:gdLst>
                      <a:gd name="connsiteX0" fmla="*/ 0 w 954881"/>
                      <a:gd name="connsiteY0" fmla="*/ 264319 h 264319"/>
                      <a:gd name="connsiteX1" fmla="*/ 397668 w 954881"/>
                      <a:gd name="connsiteY1" fmla="*/ 126207 h 264319"/>
                      <a:gd name="connsiteX2" fmla="*/ 776287 w 954881"/>
                      <a:gd name="connsiteY2" fmla="*/ 114300 h 264319"/>
                      <a:gd name="connsiteX3" fmla="*/ 954881 w 954881"/>
                      <a:gd name="connsiteY3" fmla="*/ 0 h 2643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4881" h="264319">
                        <a:moveTo>
                          <a:pt x="0" y="264319"/>
                        </a:moveTo>
                        <a:lnTo>
                          <a:pt x="397668" y="126207"/>
                        </a:lnTo>
                        <a:lnTo>
                          <a:pt x="776287" y="114300"/>
                        </a:lnTo>
                        <a:lnTo>
                          <a:pt x="954881" y="0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C00000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" name="Freeform 47">
                    <a:extLst>
                      <a:ext uri="{FF2B5EF4-FFF2-40B4-BE49-F238E27FC236}">
                        <a16:creationId xmlns:a16="http://schemas.microsoft.com/office/drawing/2014/main" id="{93FA0916-55F7-4F46-A106-883D19310ABF}"/>
                      </a:ext>
                    </a:extLst>
                  </p:cNvPr>
                  <p:cNvSpPr/>
                  <p:nvPr/>
                </p:nvSpPr>
                <p:spPr>
                  <a:xfrm>
                    <a:off x="4936248" y="2883204"/>
                    <a:ext cx="1159669" cy="381000"/>
                  </a:xfrm>
                  <a:custGeom>
                    <a:avLst/>
                    <a:gdLst>
                      <a:gd name="connsiteX0" fmla="*/ 1159669 w 1159669"/>
                      <a:gd name="connsiteY0" fmla="*/ 381000 h 381000"/>
                      <a:gd name="connsiteX1" fmla="*/ 657225 w 1159669"/>
                      <a:gd name="connsiteY1" fmla="*/ 183356 h 381000"/>
                      <a:gd name="connsiteX2" fmla="*/ 197644 w 1159669"/>
                      <a:gd name="connsiteY2" fmla="*/ 128587 h 381000"/>
                      <a:gd name="connsiteX3" fmla="*/ 0 w 1159669"/>
                      <a:gd name="connsiteY3" fmla="*/ 0 h 38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59669" h="381000">
                        <a:moveTo>
                          <a:pt x="1159669" y="381000"/>
                        </a:moveTo>
                        <a:lnTo>
                          <a:pt x="657225" y="183356"/>
                        </a:lnTo>
                        <a:lnTo>
                          <a:pt x="197644" y="128587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50800" cap="rnd">
                    <a:solidFill>
                      <a:srgbClr val="C00000"/>
                    </a:solidFill>
                    <a:round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7A08FB8C-D707-4C2F-909B-DC2B05532117}"/>
                  </a:ext>
                </a:extLst>
              </p:cNvPr>
              <p:cNvCxnSpPr/>
              <p:nvPr/>
            </p:nvCxnSpPr>
            <p:spPr>
              <a:xfrm>
                <a:off x="7293581" y="1022238"/>
                <a:ext cx="0" cy="1610608"/>
              </a:xfrm>
              <a:prstGeom prst="straightConnector1">
                <a:avLst/>
              </a:prstGeom>
              <a:ln w="25400" cap="rnd">
                <a:solidFill>
                  <a:schemeClr val="tx1">
                    <a:lumMod val="75000"/>
                    <a:lumOff val="25000"/>
                  </a:schemeClr>
                </a:solidFill>
                <a:headEnd type="none"/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CF1AE00-1D07-415D-9DA6-C3CEEF156580}"/>
                  </a:ext>
                </a:extLst>
              </p:cNvPr>
              <p:cNvSpPr txBox="1"/>
              <p:nvPr/>
            </p:nvSpPr>
            <p:spPr>
              <a:xfrm>
                <a:off x="5290525" y="1193244"/>
                <a:ext cx="191858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She falls faster and faster</a:t>
                </a:r>
              </a:p>
            </p:txBody>
          </p:sp>
          <p:sp>
            <p:nvSpPr>
              <p:cNvPr id="15" name="Oval Callout 80">
                <a:extLst>
                  <a:ext uri="{FF2B5EF4-FFF2-40B4-BE49-F238E27FC236}">
                    <a16:creationId xmlns:a16="http://schemas.microsoft.com/office/drawing/2014/main" id="{9AD54573-BB8A-4EC6-A8BA-A509B003D9C7}"/>
                  </a:ext>
                </a:extLst>
              </p:cNvPr>
              <p:cNvSpPr/>
              <p:nvPr/>
            </p:nvSpPr>
            <p:spPr>
              <a:xfrm>
                <a:off x="7087495" y="2869911"/>
                <a:ext cx="1009290" cy="510715"/>
              </a:xfrm>
              <a:prstGeom prst="wedgeEllipseCallout">
                <a:avLst>
                  <a:gd name="adj1" fmla="val -102880"/>
                  <a:gd name="adj2" fmla="val 253752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en-GB" sz="800" dirty="0">
                    <a:solidFill>
                      <a:schemeClr val="tx1"/>
                    </a:solidFill>
                  </a:rPr>
                  <a:t>t   </a:t>
                </a:r>
              </a:p>
              <a:p>
                <a:r>
                  <a:rPr lang="en-GB" sz="800" dirty="0">
                    <a:solidFill>
                      <a:schemeClr val="tx1"/>
                    </a:solidFill>
                  </a:rPr>
                  <a:t>                  a      </a:t>
                </a:r>
              </a:p>
              <a:p>
                <a:r>
                  <a:rPr lang="en-GB" sz="800" dirty="0">
                    <a:solidFill>
                      <a:schemeClr val="tx1"/>
                    </a:solidFill>
                  </a:rPr>
                  <a:t>It’s gr e</a:t>
                </a:r>
                <a:endParaRPr lang="en-GB" sz="800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47975AB-C3A7-4B2C-8A74-DEF0C627112A}"/>
                  </a:ext>
                </a:extLst>
              </p:cNvPr>
              <p:cNvSpPr txBox="1"/>
              <p:nvPr/>
            </p:nvSpPr>
            <p:spPr>
              <a:xfrm>
                <a:off x="4473691" y="3474689"/>
                <a:ext cx="3623094" cy="646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84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Until she reaches her terminal velocity</a:t>
                </a:r>
              </a:p>
            </p:txBody>
          </p:sp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B1D05048-272B-49E5-9C79-881E94DA71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617333" y="1869814"/>
                <a:ext cx="1402993" cy="578636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04070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Free-fall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2875700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332561" y="1585234"/>
            <a:ext cx="3691959" cy="1116145"/>
          </a:xfrm>
          <a:prstGeom prst="wedgeRoundRectCallout">
            <a:avLst>
              <a:gd name="adj1" fmla="val 43678"/>
              <a:gd name="adj2" fmla="val 66634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14000"/>
              </a:lnSpc>
            </a:pP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Jake: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There are no forces on Eve when she stops accelerating because F=ma.</a:t>
            </a:r>
          </a:p>
        </p:txBody>
      </p:sp>
      <p:sp>
        <p:nvSpPr>
          <p:cNvPr id="29" name="Rounded Rectangular Callout 28"/>
          <p:cNvSpPr/>
          <p:nvPr/>
        </p:nvSpPr>
        <p:spPr>
          <a:xfrm>
            <a:off x="3205908" y="4623898"/>
            <a:ext cx="5377460" cy="837450"/>
          </a:xfrm>
          <a:prstGeom prst="wedgeRoundRectCallout">
            <a:avLst>
              <a:gd name="adj1" fmla="val -29025"/>
              <a:gd name="adj2" fmla="val -99190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14000"/>
              </a:lnSpc>
            </a:pP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Poppy: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She stops accelerating because the air pushes equally on her in all directions.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6085715" y="2798502"/>
            <a:ext cx="2712415" cy="1478708"/>
          </a:xfrm>
          <a:prstGeom prst="wedgeRoundRectCallout">
            <a:avLst>
              <a:gd name="adj1" fmla="val -71681"/>
              <a:gd name="adj2" fmla="val 8871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14000"/>
              </a:lnSpc>
            </a:pP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Nadia: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faster Eve gets, the more the air resistance pushes up on her.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320026" y="3055794"/>
            <a:ext cx="2758893" cy="1424134"/>
          </a:xfrm>
          <a:prstGeom prst="wedgeRoundRectCallout">
            <a:avLst>
              <a:gd name="adj1" fmla="val 63945"/>
              <a:gd name="adj2" fmla="val -20716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14000"/>
              </a:lnSpc>
            </a:pP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Umar: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She stops accelerating when her weight is equal to the drag and F=0.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4357755" y="1739061"/>
            <a:ext cx="4219686" cy="731698"/>
          </a:xfrm>
          <a:prstGeom prst="wedgeRoundRectCallout">
            <a:avLst>
              <a:gd name="adj1" fmla="val -34758"/>
              <a:gd name="adj2" fmla="val 9692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14000"/>
              </a:lnSpc>
            </a:pP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Lexie: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She is weightless because all the forces cancel out.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7"/>
            <a:ext cx="8237304" cy="4944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are discussing why Eve reaches a top speed.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D44F582B-89EF-4AE6-8734-7B21968B10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8964" y="4625692"/>
            <a:ext cx="1226948" cy="50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0169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Free-fall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845199" y="2464634"/>
            <a:ext cx="1421700" cy="999912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33" name="Text Placeholder 3"/>
          <p:cNvSpPr txBox="1">
            <a:spLocks/>
          </p:cNvSpPr>
          <p:nvPr/>
        </p:nvSpPr>
        <p:spPr>
          <a:xfrm>
            <a:off x="179705" y="832586"/>
            <a:ext cx="8748827" cy="45722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Some students are discussing why Eve reaches a top speed.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705" y="4697631"/>
            <a:ext cx="8748828" cy="146504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answer: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right about why Eve reaches a top speed?</a:t>
            </a:r>
          </a:p>
          <a:p>
            <a:pPr marL="800100" lvl="1" indent="-17303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your answer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wrong about why Eve reaches a top speed?</a:t>
            </a:r>
          </a:p>
          <a:p>
            <a:pPr marL="800100" lvl="1" indent="-173038"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would you say to help them understand?</a:t>
            </a:r>
          </a:p>
        </p:txBody>
      </p:sp>
      <p:sp>
        <p:nvSpPr>
          <p:cNvPr id="35" name="Rounded Rectangular Callout 1">
            <a:extLst>
              <a:ext uri="{FF2B5EF4-FFF2-40B4-BE49-F238E27FC236}">
                <a16:creationId xmlns:a16="http://schemas.microsoft.com/office/drawing/2014/main" id="{4CC12A3E-9FAF-48E3-9665-77AEBCB235C5}"/>
              </a:ext>
            </a:extLst>
          </p:cNvPr>
          <p:cNvSpPr/>
          <p:nvPr/>
        </p:nvSpPr>
        <p:spPr>
          <a:xfrm>
            <a:off x="801791" y="1338481"/>
            <a:ext cx="3340163" cy="989194"/>
          </a:xfrm>
          <a:prstGeom prst="wedgeRoundRectCallout">
            <a:avLst>
              <a:gd name="adj1" fmla="val 45288"/>
              <a:gd name="adj2" fmla="val 66008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14000"/>
              </a:lnSpc>
            </a:pPr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Jake: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There are no forces on Eve when she stops accelerating because F=ma.</a:t>
            </a:r>
          </a:p>
        </p:txBody>
      </p:sp>
      <p:sp>
        <p:nvSpPr>
          <p:cNvPr id="37" name="Rounded Rectangular Callout 28">
            <a:extLst>
              <a:ext uri="{FF2B5EF4-FFF2-40B4-BE49-F238E27FC236}">
                <a16:creationId xmlns:a16="http://schemas.microsoft.com/office/drawing/2014/main" id="{456BA495-1B4B-4489-9B3E-CCE58935F11E}"/>
              </a:ext>
            </a:extLst>
          </p:cNvPr>
          <p:cNvSpPr/>
          <p:nvPr/>
        </p:nvSpPr>
        <p:spPr>
          <a:xfrm>
            <a:off x="3335907" y="3772130"/>
            <a:ext cx="4806459" cy="738214"/>
          </a:xfrm>
          <a:prstGeom prst="wedgeRoundRectCallout">
            <a:avLst>
              <a:gd name="adj1" fmla="val -27039"/>
              <a:gd name="adj2" fmla="val -97413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14000"/>
              </a:lnSpc>
            </a:pPr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Poppy: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She stops accelerating because the air pushes equally on her in all directions.</a:t>
            </a:r>
          </a:p>
        </p:txBody>
      </p:sp>
      <p:sp>
        <p:nvSpPr>
          <p:cNvPr id="38" name="Rounded Rectangular Callout 29">
            <a:extLst>
              <a:ext uri="{FF2B5EF4-FFF2-40B4-BE49-F238E27FC236}">
                <a16:creationId xmlns:a16="http://schemas.microsoft.com/office/drawing/2014/main" id="{756E4343-8701-49C5-949C-9EDEADD99B72}"/>
              </a:ext>
            </a:extLst>
          </p:cNvPr>
          <p:cNvSpPr/>
          <p:nvPr/>
        </p:nvSpPr>
        <p:spPr>
          <a:xfrm>
            <a:off x="5897826" y="2284936"/>
            <a:ext cx="2432432" cy="1317396"/>
          </a:xfrm>
          <a:prstGeom prst="wedgeRoundRectCallout">
            <a:avLst>
              <a:gd name="adj1" fmla="val -74256"/>
              <a:gd name="adj2" fmla="val 3166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14000"/>
              </a:lnSpc>
            </a:pPr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Nadia: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faster Eve gets, the more the air resistance pushes up on her.</a:t>
            </a:r>
          </a:p>
        </p:txBody>
      </p:sp>
      <p:sp>
        <p:nvSpPr>
          <p:cNvPr id="39" name="Rounded Rectangular Callout 30">
            <a:extLst>
              <a:ext uri="{FF2B5EF4-FFF2-40B4-BE49-F238E27FC236}">
                <a16:creationId xmlns:a16="http://schemas.microsoft.com/office/drawing/2014/main" id="{92BFC4FD-15DB-4CD9-A623-2CBB14D7B7E9}"/>
              </a:ext>
            </a:extLst>
          </p:cNvPr>
          <p:cNvSpPr/>
          <p:nvPr/>
        </p:nvSpPr>
        <p:spPr>
          <a:xfrm>
            <a:off x="689185" y="2536684"/>
            <a:ext cx="2474112" cy="1317396"/>
          </a:xfrm>
          <a:prstGeom prst="wedgeRoundRectCallout">
            <a:avLst>
              <a:gd name="adj1" fmla="val 72133"/>
              <a:gd name="adj2" fmla="val -21999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14000"/>
              </a:lnSpc>
            </a:pPr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Umar: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She stops accelerating when her weight is equal to the drag and F=0.</a:t>
            </a:r>
          </a:p>
        </p:txBody>
      </p:sp>
      <p:sp>
        <p:nvSpPr>
          <p:cNvPr id="40" name="Rounded Rectangular Callout 31">
            <a:extLst>
              <a:ext uri="{FF2B5EF4-FFF2-40B4-BE49-F238E27FC236}">
                <a16:creationId xmlns:a16="http://schemas.microsoft.com/office/drawing/2014/main" id="{2BDF5EE5-453A-4671-A011-0B7CA54862D6}"/>
              </a:ext>
            </a:extLst>
          </p:cNvPr>
          <p:cNvSpPr/>
          <p:nvPr/>
        </p:nvSpPr>
        <p:spPr>
          <a:xfrm>
            <a:off x="4331074" y="1371936"/>
            <a:ext cx="3811293" cy="738214"/>
          </a:xfrm>
          <a:prstGeom prst="wedgeRoundRectCallout">
            <a:avLst>
              <a:gd name="adj1" fmla="val -34785"/>
              <a:gd name="adj2" fmla="val 94028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14000"/>
              </a:lnSpc>
            </a:pPr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Lexie: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She is weightless because all the forces cancel out.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74693E91-35CB-4DBF-AC14-4F66A99EC8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4903" y="4218804"/>
            <a:ext cx="933938" cy="385184"/>
          </a:xfrm>
          <a:prstGeom prst="rect">
            <a:avLst/>
          </a:prstGeom>
        </p:spPr>
      </p:pic>
      <p:sp>
        <p:nvSpPr>
          <p:cNvPr id="29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928E623A-1511-4FBA-BEE0-0D6F79D0A26C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16836257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Rocketing up</a:t>
            </a: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2958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firework is shot up into the sky.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The gunpowder burns to produce a steady force.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 t</a:t>
            </a:r>
            <a:r>
              <a:rPr lang="en-US" dirty="0"/>
              <a:t>he gunpowder burns, the firework loses mass.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3B373A5-7E5C-4A6B-AD76-8FEB1F7B2B4F}"/>
              </a:ext>
            </a:extLst>
          </p:cNvPr>
          <p:cNvGrpSpPr/>
          <p:nvPr/>
        </p:nvGrpSpPr>
        <p:grpSpPr>
          <a:xfrm>
            <a:off x="1921675" y="2773693"/>
            <a:ext cx="3613413" cy="2494121"/>
            <a:chOff x="1977792" y="2533312"/>
            <a:chExt cx="5193772" cy="2818309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932FD5B-D0D7-4424-88BD-8F3C8C24B69A}"/>
                </a:ext>
              </a:extLst>
            </p:cNvPr>
            <p:cNvSpPr/>
            <p:nvPr/>
          </p:nvSpPr>
          <p:spPr>
            <a:xfrm>
              <a:off x="2218531" y="2533312"/>
              <a:ext cx="4762500" cy="304800"/>
            </a:xfrm>
            <a:custGeom>
              <a:avLst/>
              <a:gdLst>
                <a:gd name="connsiteX0" fmla="*/ 0 w 4762500"/>
                <a:gd name="connsiteY0" fmla="*/ 304800 h 304800"/>
                <a:gd name="connsiteX1" fmla="*/ 3848100 w 4762500"/>
                <a:gd name="connsiteY1" fmla="*/ 228600 h 304800"/>
                <a:gd name="connsiteX2" fmla="*/ 4057650 w 4762500"/>
                <a:gd name="connsiteY2" fmla="*/ 190500 h 304800"/>
                <a:gd name="connsiteX3" fmla="*/ 4171950 w 4762500"/>
                <a:gd name="connsiteY3" fmla="*/ 152400 h 304800"/>
                <a:gd name="connsiteX4" fmla="*/ 4305300 w 4762500"/>
                <a:gd name="connsiteY4" fmla="*/ 133350 h 304800"/>
                <a:gd name="connsiteX5" fmla="*/ 4419600 w 4762500"/>
                <a:gd name="connsiteY5" fmla="*/ 114300 h 304800"/>
                <a:gd name="connsiteX6" fmla="*/ 4591050 w 4762500"/>
                <a:gd name="connsiteY6" fmla="*/ 57150 h 304800"/>
                <a:gd name="connsiteX7" fmla="*/ 4724400 w 4762500"/>
                <a:gd name="connsiteY7" fmla="*/ 19050 h 304800"/>
                <a:gd name="connsiteX8" fmla="*/ 4762500 w 4762500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00" h="304800">
                  <a:moveTo>
                    <a:pt x="0" y="304800"/>
                  </a:moveTo>
                  <a:cubicBezTo>
                    <a:pt x="2000478" y="211755"/>
                    <a:pt x="-92079" y="299808"/>
                    <a:pt x="3848100" y="228600"/>
                  </a:cubicBezTo>
                  <a:cubicBezTo>
                    <a:pt x="3900449" y="227654"/>
                    <a:pt x="4000234" y="207725"/>
                    <a:pt x="4057650" y="190500"/>
                  </a:cubicBezTo>
                  <a:cubicBezTo>
                    <a:pt x="4096117" y="178960"/>
                    <a:pt x="4132818" y="161431"/>
                    <a:pt x="4171950" y="152400"/>
                  </a:cubicBezTo>
                  <a:cubicBezTo>
                    <a:pt x="4215701" y="142304"/>
                    <a:pt x="4260921" y="140178"/>
                    <a:pt x="4305300" y="133350"/>
                  </a:cubicBezTo>
                  <a:cubicBezTo>
                    <a:pt x="4343476" y="127477"/>
                    <a:pt x="4381725" y="121875"/>
                    <a:pt x="4419600" y="114300"/>
                  </a:cubicBezTo>
                  <a:cubicBezTo>
                    <a:pt x="4510802" y="96060"/>
                    <a:pt x="4495226" y="93084"/>
                    <a:pt x="4591050" y="57150"/>
                  </a:cubicBezTo>
                  <a:cubicBezTo>
                    <a:pt x="4737818" y="2112"/>
                    <a:pt x="4544257" y="79098"/>
                    <a:pt x="4724400" y="19050"/>
                  </a:cubicBezTo>
                  <a:cubicBezTo>
                    <a:pt x="4737870" y="14560"/>
                    <a:pt x="4749800" y="6350"/>
                    <a:pt x="4762500" y="0"/>
                  </a:cubicBezTo>
                </a:path>
              </a:pathLst>
            </a:custGeom>
            <a:noFill/>
            <a:ln w="1016000" cap="rnd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FE9DEC-C9D5-4C51-A0D8-EB7DCA242218}"/>
                </a:ext>
              </a:extLst>
            </p:cNvPr>
            <p:cNvSpPr/>
            <p:nvPr/>
          </p:nvSpPr>
          <p:spPr>
            <a:xfrm rot="10800000">
              <a:off x="2409064" y="3464003"/>
              <a:ext cx="4762500" cy="304800"/>
            </a:xfrm>
            <a:custGeom>
              <a:avLst/>
              <a:gdLst>
                <a:gd name="connsiteX0" fmla="*/ 0 w 4762500"/>
                <a:gd name="connsiteY0" fmla="*/ 304800 h 304800"/>
                <a:gd name="connsiteX1" fmla="*/ 3848100 w 4762500"/>
                <a:gd name="connsiteY1" fmla="*/ 228600 h 304800"/>
                <a:gd name="connsiteX2" fmla="*/ 4057650 w 4762500"/>
                <a:gd name="connsiteY2" fmla="*/ 190500 h 304800"/>
                <a:gd name="connsiteX3" fmla="*/ 4171950 w 4762500"/>
                <a:gd name="connsiteY3" fmla="*/ 152400 h 304800"/>
                <a:gd name="connsiteX4" fmla="*/ 4305300 w 4762500"/>
                <a:gd name="connsiteY4" fmla="*/ 133350 h 304800"/>
                <a:gd name="connsiteX5" fmla="*/ 4419600 w 4762500"/>
                <a:gd name="connsiteY5" fmla="*/ 114300 h 304800"/>
                <a:gd name="connsiteX6" fmla="*/ 4591050 w 4762500"/>
                <a:gd name="connsiteY6" fmla="*/ 57150 h 304800"/>
                <a:gd name="connsiteX7" fmla="*/ 4724400 w 4762500"/>
                <a:gd name="connsiteY7" fmla="*/ 19050 h 304800"/>
                <a:gd name="connsiteX8" fmla="*/ 4762500 w 4762500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00" h="304800">
                  <a:moveTo>
                    <a:pt x="0" y="304800"/>
                  </a:moveTo>
                  <a:cubicBezTo>
                    <a:pt x="2000478" y="211755"/>
                    <a:pt x="-92079" y="299808"/>
                    <a:pt x="3848100" y="228600"/>
                  </a:cubicBezTo>
                  <a:cubicBezTo>
                    <a:pt x="3900449" y="227654"/>
                    <a:pt x="4000234" y="207725"/>
                    <a:pt x="4057650" y="190500"/>
                  </a:cubicBezTo>
                  <a:cubicBezTo>
                    <a:pt x="4096117" y="178960"/>
                    <a:pt x="4132818" y="161431"/>
                    <a:pt x="4171950" y="152400"/>
                  </a:cubicBezTo>
                  <a:cubicBezTo>
                    <a:pt x="4215701" y="142304"/>
                    <a:pt x="4260921" y="140178"/>
                    <a:pt x="4305300" y="133350"/>
                  </a:cubicBezTo>
                  <a:cubicBezTo>
                    <a:pt x="4343476" y="127477"/>
                    <a:pt x="4381725" y="121875"/>
                    <a:pt x="4419600" y="114300"/>
                  </a:cubicBezTo>
                  <a:cubicBezTo>
                    <a:pt x="4510802" y="96060"/>
                    <a:pt x="4495226" y="93084"/>
                    <a:pt x="4591050" y="57150"/>
                  </a:cubicBezTo>
                  <a:cubicBezTo>
                    <a:pt x="4737818" y="2112"/>
                    <a:pt x="4544257" y="79098"/>
                    <a:pt x="4724400" y="19050"/>
                  </a:cubicBezTo>
                  <a:cubicBezTo>
                    <a:pt x="4737870" y="14560"/>
                    <a:pt x="4749800" y="6350"/>
                    <a:pt x="4762500" y="0"/>
                  </a:cubicBezTo>
                </a:path>
              </a:pathLst>
            </a:custGeom>
            <a:noFill/>
            <a:ln w="1016000" cap="rnd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FC2D9EB4-6C64-478B-AE1A-0DF60E1D58BB}"/>
                </a:ext>
              </a:extLst>
            </p:cNvPr>
            <p:cNvSpPr/>
            <p:nvPr/>
          </p:nvSpPr>
          <p:spPr>
            <a:xfrm rot="21380790">
              <a:off x="1977792" y="4225075"/>
              <a:ext cx="4762500" cy="304800"/>
            </a:xfrm>
            <a:custGeom>
              <a:avLst/>
              <a:gdLst>
                <a:gd name="connsiteX0" fmla="*/ 0 w 4762500"/>
                <a:gd name="connsiteY0" fmla="*/ 304800 h 304800"/>
                <a:gd name="connsiteX1" fmla="*/ 3848100 w 4762500"/>
                <a:gd name="connsiteY1" fmla="*/ 228600 h 304800"/>
                <a:gd name="connsiteX2" fmla="*/ 4057650 w 4762500"/>
                <a:gd name="connsiteY2" fmla="*/ 190500 h 304800"/>
                <a:gd name="connsiteX3" fmla="*/ 4171950 w 4762500"/>
                <a:gd name="connsiteY3" fmla="*/ 152400 h 304800"/>
                <a:gd name="connsiteX4" fmla="*/ 4305300 w 4762500"/>
                <a:gd name="connsiteY4" fmla="*/ 133350 h 304800"/>
                <a:gd name="connsiteX5" fmla="*/ 4419600 w 4762500"/>
                <a:gd name="connsiteY5" fmla="*/ 114300 h 304800"/>
                <a:gd name="connsiteX6" fmla="*/ 4591050 w 4762500"/>
                <a:gd name="connsiteY6" fmla="*/ 57150 h 304800"/>
                <a:gd name="connsiteX7" fmla="*/ 4724400 w 4762500"/>
                <a:gd name="connsiteY7" fmla="*/ 19050 h 304800"/>
                <a:gd name="connsiteX8" fmla="*/ 4762500 w 4762500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00" h="304800">
                  <a:moveTo>
                    <a:pt x="0" y="304800"/>
                  </a:moveTo>
                  <a:cubicBezTo>
                    <a:pt x="2000478" y="211755"/>
                    <a:pt x="-92079" y="299808"/>
                    <a:pt x="3848100" y="228600"/>
                  </a:cubicBezTo>
                  <a:cubicBezTo>
                    <a:pt x="3900449" y="227654"/>
                    <a:pt x="4000234" y="207725"/>
                    <a:pt x="4057650" y="190500"/>
                  </a:cubicBezTo>
                  <a:cubicBezTo>
                    <a:pt x="4096117" y="178960"/>
                    <a:pt x="4132818" y="161431"/>
                    <a:pt x="4171950" y="152400"/>
                  </a:cubicBezTo>
                  <a:cubicBezTo>
                    <a:pt x="4215701" y="142304"/>
                    <a:pt x="4260921" y="140178"/>
                    <a:pt x="4305300" y="133350"/>
                  </a:cubicBezTo>
                  <a:cubicBezTo>
                    <a:pt x="4343476" y="127477"/>
                    <a:pt x="4381725" y="121875"/>
                    <a:pt x="4419600" y="114300"/>
                  </a:cubicBezTo>
                  <a:cubicBezTo>
                    <a:pt x="4510802" y="96060"/>
                    <a:pt x="4495226" y="93084"/>
                    <a:pt x="4591050" y="57150"/>
                  </a:cubicBezTo>
                  <a:cubicBezTo>
                    <a:pt x="4737818" y="2112"/>
                    <a:pt x="4544257" y="79098"/>
                    <a:pt x="4724400" y="19050"/>
                  </a:cubicBezTo>
                  <a:cubicBezTo>
                    <a:pt x="4737870" y="14560"/>
                    <a:pt x="4749800" y="6350"/>
                    <a:pt x="4762500" y="0"/>
                  </a:cubicBezTo>
                </a:path>
              </a:pathLst>
            </a:custGeom>
            <a:noFill/>
            <a:ln w="1016000" cap="rnd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C7FA520-70A6-4D16-94F6-0A8297E218BD}"/>
                </a:ext>
              </a:extLst>
            </p:cNvPr>
            <p:cNvSpPr/>
            <p:nvPr/>
          </p:nvSpPr>
          <p:spPr>
            <a:xfrm rot="21380790">
              <a:off x="2366342" y="5046821"/>
              <a:ext cx="4762500" cy="304800"/>
            </a:xfrm>
            <a:custGeom>
              <a:avLst/>
              <a:gdLst>
                <a:gd name="connsiteX0" fmla="*/ 0 w 4762500"/>
                <a:gd name="connsiteY0" fmla="*/ 304800 h 304800"/>
                <a:gd name="connsiteX1" fmla="*/ 3848100 w 4762500"/>
                <a:gd name="connsiteY1" fmla="*/ 228600 h 304800"/>
                <a:gd name="connsiteX2" fmla="*/ 4057650 w 4762500"/>
                <a:gd name="connsiteY2" fmla="*/ 190500 h 304800"/>
                <a:gd name="connsiteX3" fmla="*/ 4171950 w 4762500"/>
                <a:gd name="connsiteY3" fmla="*/ 152400 h 304800"/>
                <a:gd name="connsiteX4" fmla="*/ 4305300 w 4762500"/>
                <a:gd name="connsiteY4" fmla="*/ 133350 h 304800"/>
                <a:gd name="connsiteX5" fmla="*/ 4419600 w 4762500"/>
                <a:gd name="connsiteY5" fmla="*/ 114300 h 304800"/>
                <a:gd name="connsiteX6" fmla="*/ 4591050 w 4762500"/>
                <a:gd name="connsiteY6" fmla="*/ 57150 h 304800"/>
                <a:gd name="connsiteX7" fmla="*/ 4724400 w 4762500"/>
                <a:gd name="connsiteY7" fmla="*/ 19050 h 304800"/>
                <a:gd name="connsiteX8" fmla="*/ 4762500 w 4762500"/>
                <a:gd name="connsiteY8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00" h="304800">
                  <a:moveTo>
                    <a:pt x="0" y="304800"/>
                  </a:moveTo>
                  <a:cubicBezTo>
                    <a:pt x="2000478" y="211755"/>
                    <a:pt x="-92079" y="299808"/>
                    <a:pt x="3848100" y="228600"/>
                  </a:cubicBezTo>
                  <a:cubicBezTo>
                    <a:pt x="3900449" y="227654"/>
                    <a:pt x="4000234" y="207725"/>
                    <a:pt x="4057650" y="190500"/>
                  </a:cubicBezTo>
                  <a:cubicBezTo>
                    <a:pt x="4096117" y="178960"/>
                    <a:pt x="4132818" y="161431"/>
                    <a:pt x="4171950" y="152400"/>
                  </a:cubicBezTo>
                  <a:cubicBezTo>
                    <a:pt x="4215701" y="142304"/>
                    <a:pt x="4260921" y="140178"/>
                    <a:pt x="4305300" y="133350"/>
                  </a:cubicBezTo>
                  <a:cubicBezTo>
                    <a:pt x="4343476" y="127477"/>
                    <a:pt x="4381725" y="121875"/>
                    <a:pt x="4419600" y="114300"/>
                  </a:cubicBezTo>
                  <a:cubicBezTo>
                    <a:pt x="4510802" y="96060"/>
                    <a:pt x="4495226" y="93084"/>
                    <a:pt x="4591050" y="57150"/>
                  </a:cubicBezTo>
                  <a:cubicBezTo>
                    <a:pt x="4737818" y="2112"/>
                    <a:pt x="4544257" y="79098"/>
                    <a:pt x="4724400" y="19050"/>
                  </a:cubicBezTo>
                  <a:cubicBezTo>
                    <a:pt x="4737870" y="14560"/>
                    <a:pt x="4749800" y="6350"/>
                    <a:pt x="4762500" y="0"/>
                  </a:cubicBezTo>
                </a:path>
              </a:pathLst>
            </a:custGeom>
            <a:noFill/>
            <a:ln w="1016000" cap="rnd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9A6DC30-40EC-4F9F-A016-C09CD652045F}"/>
              </a:ext>
            </a:extLst>
          </p:cNvPr>
          <p:cNvGrpSpPr/>
          <p:nvPr/>
        </p:nvGrpSpPr>
        <p:grpSpPr>
          <a:xfrm rot="19568188">
            <a:off x="2183712" y="3439945"/>
            <a:ext cx="5002850" cy="281476"/>
            <a:chOff x="1788550" y="3284703"/>
            <a:chExt cx="5002850" cy="281476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74EC271-354E-4C0B-86AD-41541150D5AF}"/>
                </a:ext>
              </a:extLst>
            </p:cNvPr>
            <p:cNvGrpSpPr/>
            <p:nvPr/>
          </p:nvGrpSpPr>
          <p:grpSpPr>
            <a:xfrm>
              <a:off x="1788550" y="3284703"/>
              <a:ext cx="5002850" cy="281476"/>
              <a:chOff x="1788550" y="3284703"/>
              <a:chExt cx="5002850" cy="281476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B22158AB-A73A-43BC-B2DE-CCBE52795F07}"/>
                  </a:ext>
                </a:extLst>
              </p:cNvPr>
              <p:cNvGrpSpPr/>
              <p:nvPr/>
            </p:nvGrpSpPr>
            <p:grpSpPr>
              <a:xfrm>
                <a:off x="1788550" y="3284703"/>
                <a:ext cx="5002850" cy="281476"/>
                <a:chOff x="1788550" y="3284703"/>
                <a:chExt cx="5002850" cy="281476"/>
              </a:xfrm>
            </p:grpSpPr>
            <p:grpSp>
              <p:nvGrpSpPr>
                <p:cNvPr id="30" name="Group 29">
                  <a:extLst>
                    <a:ext uri="{FF2B5EF4-FFF2-40B4-BE49-F238E27FC236}">
                      <a16:creationId xmlns:a16="http://schemas.microsoft.com/office/drawing/2014/main" id="{A8ECBBB6-8FE6-4106-BCED-E4C2B33FDFA4}"/>
                    </a:ext>
                  </a:extLst>
                </p:cNvPr>
                <p:cNvGrpSpPr/>
                <p:nvPr/>
              </p:nvGrpSpPr>
              <p:grpSpPr>
                <a:xfrm>
                  <a:off x="1788550" y="3314700"/>
                  <a:ext cx="5002850" cy="216000"/>
                  <a:chOff x="1788550" y="3314700"/>
                  <a:chExt cx="5002850" cy="216000"/>
                </a:xfrm>
              </p:grpSpPr>
              <p:sp>
                <p:nvSpPr>
                  <p:cNvPr id="7" name="Isosceles Triangle 6">
                    <a:extLst>
                      <a:ext uri="{FF2B5EF4-FFF2-40B4-BE49-F238E27FC236}">
                        <a16:creationId xmlns:a16="http://schemas.microsoft.com/office/drawing/2014/main" id="{313924DC-C413-403B-A59F-D39B0754AC9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431400" y="3170700"/>
                    <a:ext cx="216000" cy="504000"/>
                  </a:xfrm>
                  <a:prstGeom prst="triangl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67000"/>
                        </a:schemeClr>
                      </a:gs>
                      <a:gs pos="48000">
                        <a:schemeClr val="accent4">
                          <a:lumMod val="97000"/>
                          <a:lumOff val="3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lin ang="108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9" name="Rectangle 28">
                    <a:extLst>
                      <a:ext uri="{FF2B5EF4-FFF2-40B4-BE49-F238E27FC236}">
                        <a16:creationId xmlns:a16="http://schemas.microsoft.com/office/drawing/2014/main" id="{4B4784EF-B6D0-47A9-84C6-44039C300B0E}"/>
                      </a:ext>
                    </a:extLst>
                  </p:cNvPr>
                  <p:cNvSpPr/>
                  <p:nvPr/>
                </p:nvSpPr>
                <p:spPr>
                  <a:xfrm>
                    <a:off x="1788550" y="3330794"/>
                    <a:ext cx="2592000" cy="36000"/>
                  </a:xfrm>
                  <a:prstGeom prst="rect">
                    <a:avLst/>
                  </a:prstGeom>
                  <a:blipFill>
                    <a:blip r:embed="rId4"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</p:grpSp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AAD4DA00-C136-4456-93F3-9A8840C5D33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14496" t="39843" r="43611" b="42272"/>
                <a:stretch/>
              </p:blipFill>
              <p:spPr>
                <a:xfrm>
                  <a:off x="3084873" y="3284703"/>
                  <a:ext cx="1367665" cy="281476"/>
                </a:xfrm>
                <a:prstGeom prst="rect">
                  <a:avLst/>
                </a:prstGeom>
              </p:spPr>
            </p:pic>
          </p:grp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74285FF1-7B51-4A59-9C5C-A32F6C30DEB3}"/>
                  </a:ext>
                </a:extLst>
              </p:cNvPr>
              <p:cNvSpPr/>
              <p:nvPr/>
            </p:nvSpPr>
            <p:spPr>
              <a:xfrm>
                <a:off x="4343400" y="3314700"/>
                <a:ext cx="1944000" cy="216000"/>
              </a:xfrm>
              <a:prstGeom prst="rect">
                <a:avLst/>
              </a:prstGeom>
              <a:gradFill flip="none" rotWithShape="1">
                <a:gsLst>
                  <a:gs pos="0">
                    <a:srgbClr val="A80000"/>
                  </a:gs>
                  <a:gs pos="48000">
                    <a:srgbClr val="FF0000"/>
                  </a:gs>
                  <a:gs pos="100000">
                    <a:srgbClr val="FFA7A7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2ED2A73-12A8-40B5-95C0-D77634CC9F17}"/>
                </a:ext>
              </a:extLst>
            </p:cNvPr>
            <p:cNvSpPr txBox="1"/>
            <p:nvPr/>
          </p:nvSpPr>
          <p:spPr>
            <a:xfrm>
              <a:off x="4571999" y="3329826"/>
              <a:ext cx="840581" cy="184666"/>
            </a:xfrm>
            <a:prstGeom prst="rect">
              <a:avLst/>
            </a:prstGeom>
            <a:noFill/>
          </p:spPr>
          <p:txBody>
            <a:bodyPr wrap="square" rtlCol="0">
              <a:prstTxWarp prst="textDeflateInflate">
                <a:avLst/>
              </a:prstTxWarp>
              <a:spAutoFit/>
            </a:bodyPr>
            <a:lstStyle/>
            <a:p>
              <a:r>
                <a:rPr lang="en-GB" sz="600" dirty="0" err="1">
                  <a:solidFill>
                    <a:schemeClr val="bg1"/>
                  </a:solidFill>
                  <a:latin typeface="Algerian" panose="04020705040A02060702" pitchFamily="82" charset="0"/>
                </a:rPr>
                <a:t>StarDUST</a:t>
              </a:r>
              <a:endParaRPr lang="en-GB" sz="600" dirty="0">
                <a:solidFill>
                  <a:schemeClr val="bg1"/>
                </a:solidFill>
                <a:latin typeface="Algerian" panose="04020705040A02060702" pitchFamily="8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3364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98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Loaded lorry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1307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Two</a:t>
            </a:r>
            <a:r>
              <a:rPr kumimoji="0" lang="en-US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</a:rPr>
              <a:t> identical lorries accelerate from a standing start.</a:t>
            </a:r>
          </a:p>
          <a:p>
            <a:pPr marL="0" marR="0" lvl="0" indent="0" algn="l" defTabSz="914400" rtl="0" eaLnBrk="1" fontAlgn="auto" latinLnBrk="0" hangingPunct="1">
              <a:lnSpc>
                <a:spcPct val="13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One lorry is carrying a load.</a:t>
            </a:r>
          </a:p>
          <a:p>
            <a:pPr marL="0" marR="0" lvl="0" indent="0" algn="l" defTabSz="914400" rtl="0" eaLnBrk="1" fontAlgn="auto" latinLnBrk="0" hangingPunct="1">
              <a:lnSpc>
                <a:spcPct val="13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They both start at the same time.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12" name="Group 111"/>
          <p:cNvGrpSpPr/>
          <p:nvPr/>
        </p:nvGrpSpPr>
        <p:grpSpPr>
          <a:xfrm>
            <a:off x="937842" y="2411221"/>
            <a:ext cx="3616277" cy="2669001"/>
            <a:chOff x="983504" y="2656328"/>
            <a:chExt cx="3616277" cy="2669001"/>
          </a:xfrm>
        </p:grpSpPr>
        <p:cxnSp>
          <p:nvCxnSpPr>
            <p:cNvPr id="111" name="Straight Connector 110"/>
            <p:cNvCxnSpPr/>
            <p:nvPr/>
          </p:nvCxnSpPr>
          <p:spPr>
            <a:xfrm flipV="1">
              <a:off x="3737735" y="3339906"/>
              <a:ext cx="862046" cy="1985423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Group 68"/>
            <p:cNvGrpSpPr/>
            <p:nvPr/>
          </p:nvGrpSpPr>
          <p:grpSpPr>
            <a:xfrm>
              <a:off x="1511300" y="2656328"/>
              <a:ext cx="3060700" cy="1198909"/>
              <a:chOff x="2693987" y="2055454"/>
              <a:chExt cx="3060700" cy="1198909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2693987" y="2055454"/>
                <a:ext cx="3060700" cy="1198909"/>
                <a:chOff x="2693987" y="2055454"/>
                <a:chExt cx="3060700" cy="1198909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2693987" y="2055454"/>
                  <a:ext cx="3060700" cy="1198909"/>
                  <a:chOff x="2698749" y="2070286"/>
                  <a:chExt cx="3060700" cy="1198909"/>
                </a:xfrm>
              </p:grpSpPr>
              <p:sp>
                <p:nvSpPr>
                  <p:cNvPr id="29" name="Rounded Rectangle 28"/>
                  <p:cNvSpPr/>
                  <p:nvPr/>
                </p:nvSpPr>
                <p:spPr>
                  <a:xfrm>
                    <a:off x="4639035" y="2775301"/>
                    <a:ext cx="445839" cy="147637"/>
                  </a:xfrm>
                  <a:prstGeom prst="roundRect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2698749" y="2070286"/>
                    <a:ext cx="3060700" cy="1198909"/>
                    <a:chOff x="2698749" y="2070286"/>
                    <a:chExt cx="3060700" cy="1198909"/>
                  </a:xfrm>
                </p:grpSpPr>
                <p:grpSp>
                  <p:nvGrpSpPr>
                    <p:cNvPr id="25" name="Group 24"/>
                    <p:cNvGrpSpPr/>
                    <p:nvPr/>
                  </p:nvGrpSpPr>
                  <p:grpSpPr>
                    <a:xfrm>
                      <a:off x="2698749" y="2070286"/>
                      <a:ext cx="3060700" cy="1165459"/>
                      <a:chOff x="2603500" y="2085099"/>
                      <a:chExt cx="3060700" cy="1165459"/>
                    </a:xfrm>
                  </p:grpSpPr>
                  <p:sp>
                    <p:nvSpPr>
                      <p:cNvPr id="3" name="Rectangle 2"/>
                      <p:cNvSpPr/>
                      <p:nvPr/>
                    </p:nvSpPr>
                    <p:spPr>
                      <a:xfrm>
                        <a:off x="2603500" y="2717800"/>
                        <a:ext cx="3060700" cy="82550"/>
                      </a:xfrm>
                      <a:prstGeom prst="rect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>
                        <a:noFill/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 w="38100" h="38100" prst="coolSlant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6" name="Freeform 15"/>
                      <p:cNvSpPr/>
                      <p:nvPr/>
                    </p:nvSpPr>
                    <p:spPr>
                      <a:xfrm>
                        <a:off x="5010150" y="2085099"/>
                        <a:ext cx="654050" cy="832459"/>
                      </a:xfrm>
                      <a:custGeom>
                        <a:avLst/>
                        <a:gdLst>
                          <a:gd name="connsiteX0" fmla="*/ 43392 w 654050"/>
                          <a:gd name="connsiteY0" fmla="*/ 0 h 832459"/>
                          <a:gd name="connsiteX1" fmla="*/ 483658 w 654050"/>
                          <a:gd name="connsiteY1" fmla="*/ 0 h 832459"/>
                          <a:gd name="connsiteX2" fmla="*/ 527050 w 654050"/>
                          <a:gd name="connsiteY2" fmla="*/ 43392 h 832459"/>
                          <a:gd name="connsiteX3" fmla="*/ 527050 w 654050"/>
                          <a:gd name="connsiteY3" fmla="*/ 349860 h 832459"/>
                          <a:gd name="connsiteX4" fmla="*/ 627020 w 654050"/>
                          <a:gd name="connsiteY4" fmla="*/ 349860 h 832459"/>
                          <a:gd name="connsiteX5" fmla="*/ 654050 w 654050"/>
                          <a:gd name="connsiteY5" fmla="*/ 376890 h 832459"/>
                          <a:gd name="connsiteX6" fmla="*/ 654050 w 654050"/>
                          <a:gd name="connsiteY6" fmla="*/ 805429 h 832459"/>
                          <a:gd name="connsiteX7" fmla="*/ 627020 w 654050"/>
                          <a:gd name="connsiteY7" fmla="*/ 832459 h 832459"/>
                          <a:gd name="connsiteX8" fmla="*/ 508929 w 654050"/>
                          <a:gd name="connsiteY8" fmla="*/ 832459 h 832459"/>
                          <a:gd name="connsiteX9" fmla="*/ 488257 w 654050"/>
                          <a:gd name="connsiteY9" fmla="*/ 807341 h 832459"/>
                          <a:gd name="connsiteX10" fmla="*/ 327025 w 654050"/>
                          <a:gd name="connsiteY10" fmla="*/ 740385 h 832459"/>
                          <a:gd name="connsiteX11" fmla="*/ 165794 w 654050"/>
                          <a:gd name="connsiteY11" fmla="*/ 807341 h 832459"/>
                          <a:gd name="connsiteX12" fmla="*/ 145122 w 654050"/>
                          <a:gd name="connsiteY12" fmla="*/ 832459 h 832459"/>
                          <a:gd name="connsiteX13" fmla="*/ 43392 w 654050"/>
                          <a:gd name="connsiteY13" fmla="*/ 832459 h 832459"/>
                          <a:gd name="connsiteX14" fmla="*/ 0 w 654050"/>
                          <a:gd name="connsiteY14" fmla="*/ 789067 h 832459"/>
                          <a:gd name="connsiteX15" fmla="*/ 0 w 654050"/>
                          <a:gd name="connsiteY15" fmla="*/ 43392 h 832459"/>
                          <a:gd name="connsiteX16" fmla="*/ 43392 w 654050"/>
                          <a:gd name="connsiteY16" fmla="*/ 0 h 83245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654050" h="832459">
                            <a:moveTo>
                              <a:pt x="43392" y="0"/>
                            </a:moveTo>
                            <a:lnTo>
                              <a:pt x="483658" y="0"/>
                            </a:lnTo>
                            <a:cubicBezTo>
                              <a:pt x="507623" y="0"/>
                              <a:pt x="527050" y="19427"/>
                              <a:pt x="527050" y="43392"/>
                            </a:cubicBezTo>
                            <a:lnTo>
                              <a:pt x="527050" y="349860"/>
                            </a:lnTo>
                            <a:lnTo>
                              <a:pt x="627020" y="349860"/>
                            </a:lnTo>
                            <a:cubicBezTo>
                              <a:pt x="641948" y="349860"/>
                              <a:pt x="654050" y="361962"/>
                              <a:pt x="654050" y="376890"/>
                            </a:cubicBezTo>
                            <a:lnTo>
                              <a:pt x="654050" y="805429"/>
                            </a:lnTo>
                            <a:cubicBezTo>
                              <a:pt x="654050" y="820357"/>
                              <a:pt x="641948" y="832459"/>
                              <a:pt x="627020" y="832459"/>
                            </a:cubicBezTo>
                            <a:lnTo>
                              <a:pt x="508929" y="832459"/>
                            </a:lnTo>
                            <a:lnTo>
                              <a:pt x="488257" y="807341"/>
                            </a:lnTo>
                            <a:cubicBezTo>
                              <a:pt x="446994" y="765972"/>
                              <a:pt x="389990" y="740385"/>
                              <a:pt x="327025" y="740385"/>
                            </a:cubicBezTo>
                            <a:cubicBezTo>
                              <a:pt x="264060" y="740385"/>
                              <a:pt x="207056" y="765972"/>
                              <a:pt x="165794" y="807341"/>
                            </a:cubicBezTo>
                            <a:lnTo>
                              <a:pt x="145122" y="832459"/>
                            </a:lnTo>
                            <a:lnTo>
                              <a:pt x="43392" y="832459"/>
                            </a:lnTo>
                            <a:cubicBezTo>
                              <a:pt x="19427" y="832459"/>
                              <a:pt x="0" y="813032"/>
                              <a:pt x="0" y="789067"/>
                            </a:cubicBezTo>
                            <a:lnTo>
                              <a:pt x="0" y="43392"/>
                            </a:lnTo>
                            <a:cubicBezTo>
                              <a:pt x="0" y="19427"/>
                              <a:pt x="19427" y="0"/>
                              <a:pt x="43392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5">
                          <a:lumMod val="75000"/>
                        </a:schemeClr>
                      </a:solidFill>
                      <a:ln>
                        <a:noFill/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 w="50800" h="508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grpSp>
                    <p:nvGrpSpPr>
                      <p:cNvPr id="14" name="Group 13"/>
                      <p:cNvGrpSpPr/>
                      <p:nvPr/>
                    </p:nvGrpSpPr>
                    <p:grpSpPr>
                      <a:xfrm>
                        <a:off x="5127625" y="2831458"/>
                        <a:ext cx="419100" cy="419100"/>
                        <a:chOff x="5266175" y="2851149"/>
                        <a:chExt cx="419100" cy="419100"/>
                      </a:xfrm>
                    </p:grpSpPr>
                    <p:sp>
                      <p:nvSpPr>
                        <p:cNvPr id="9" name="Oval 8"/>
                        <p:cNvSpPr/>
                        <p:nvPr/>
                      </p:nvSpPr>
                      <p:spPr>
                        <a:xfrm>
                          <a:off x="5336025" y="2924174"/>
                          <a:ext cx="288000" cy="288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chemeClr val="accent1">
                                <a:lumMod val="5000"/>
                                <a:lumOff val="95000"/>
                              </a:schemeClr>
                            </a:gs>
                            <a:gs pos="74000">
                              <a:schemeClr val="accent1">
                                <a:lumMod val="45000"/>
                                <a:lumOff val="55000"/>
                              </a:schemeClr>
                            </a:gs>
                            <a:gs pos="83000">
                              <a:schemeClr val="accent1">
                                <a:lumMod val="45000"/>
                                <a:lumOff val="55000"/>
                              </a:schemeClr>
                            </a:gs>
                            <a:gs pos="100000">
                              <a:schemeClr val="accent1">
                                <a:lumMod val="30000"/>
                                <a:lumOff val="7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scene3d>
                          <a:camera prst="orthographicFront"/>
                          <a:lightRig rig="threePt" dir="t"/>
                        </a:scene3d>
                        <a:sp3d>
                          <a:bevelT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8" name="Donut 7"/>
                        <p:cNvSpPr/>
                        <p:nvPr/>
                      </p:nvSpPr>
                      <p:spPr>
                        <a:xfrm>
                          <a:off x="5266175" y="2851149"/>
                          <a:ext cx="419100" cy="419100"/>
                        </a:xfrm>
                        <a:prstGeom prst="donut">
                          <a:avLst>
                            <a:gd name="adj" fmla="val 22677"/>
                          </a:avLst>
                        </a:prstGeom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23" name="Rectangle 22"/>
                      <p:cNvSpPr/>
                      <p:nvPr/>
                    </p:nvSpPr>
                    <p:spPr>
                      <a:xfrm>
                        <a:off x="2869395" y="2800350"/>
                        <a:ext cx="1117600" cy="178442"/>
                      </a:xfrm>
                      <a:prstGeom prst="rect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grpSp>
                    <p:nvGrpSpPr>
                      <p:cNvPr id="24" name="Group 23"/>
                      <p:cNvGrpSpPr/>
                      <p:nvPr/>
                    </p:nvGrpSpPr>
                    <p:grpSpPr>
                      <a:xfrm>
                        <a:off x="2983133" y="2831458"/>
                        <a:ext cx="890125" cy="419100"/>
                        <a:chOff x="2949433" y="2831458"/>
                        <a:chExt cx="890125" cy="419100"/>
                      </a:xfrm>
                    </p:grpSpPr>
                    <p:grpSp>
                      <p:nvGrpSpPr>
                        <p:cNvPr id="17" name="Group 16"/>
                        <p:cNvGrpSpPr/>
                        <p:nvPr/>
                      </p:nvGrpSpPr>
                      <p:grpSpPr>
                        <a:xfrm>
                          <a:off x="3420458" y="2831458"/>
                          <a:ext cx="419100" cy="419100"/>
                          <a:chOff x="5373320" y="2851149"/>
                          <a:chExt cx="419100" cy="419100"/>
                        </a:xfrm>
                      </p:grpSpPr>
                      <p:sp>
                        <p:nvSpPr>
                          <p:cNvPr id="18" name="Oval 17"/>
                          <p:cNvSpPr/>
                          <p:nvPr/>
                        </p:nvSpPr>
                        <p:spPr>
                          <a:xfrm>
                            <a:off x="5443170" y="2924174"/>
                            <a:ext cx="288000" cy="288000"/>
                          </a:xfrm>
                          <a:prstGeom prst="ellipse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accent1">
                                  <a:lumMod val="5000"/>
                                  <a:lumOff val="95000"/>
                                </a:schemeClr>
                              </a:gs>
                              <a:gs pos="74000">
                                <a:schemeClr val="accent1">
                                  <a:lumMod val="45000"/>
                                  <a:lumOff val="55000"/>
                                </a:schemeClr>
                              </a:gs>
                              <a:gs pos="83000">
                                <a:schemeClr val="accent1">
                                  <a:lumMod val="45000"/>
                                  <a:lumOff val="55000"/>
                                </a:schemeClr>
                              </a:gs>
                              <a:gs pos="100000">
                                <a:schemeClr val="accent1">
                                  <a:lumMod val="30000"/>
                                  <a:lumOff val="70000"/>
                                </a:schemeClr>
                              </a:gs>
                            </a:gsLst>
                            <a:path path="circle">
                              <a:fillToRect l="50000" t="50000" r="50000" b="50000"/>
                            </a:path>
                            <a:tileRect/>
                          </a:gradFill>
                          <a:scene3d>
                            <a:camera prst="orthographicFront"/>
                            <a:lightRig rig="threePt" dir="t"/>
                          </a:scene3d>
                          <a:sp3d>
                            <a:bevelT/>
                          </a:sp3d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19" name="Donut 18"/>
                          <p:cNvSpPr/>
                          <p:nvPr/>
                        </p:nvSpPr>
                        <p:spPr>
                          <a:xfrm>
                            <a:off x="5373320" y="2851149"/>
                            <a:ext cx="419100" cy="419100"/>
                          </a:xfrm>
                          <a:prstGeom prst="donut">
                            <a:avLst>
                              <a:gd name="adj" fmla="val 22677"/>
                            </a:avLst>
                          </a:prstGeom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>
                              <a:solidFill>
                                <a:schemeClr val="tx1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20" name="Group 19"/>
                        <p:cNvGrpSpPr/>
                        <p:nvPr/>
                      </p:nvGrpSpPr>
                      <p:grpSpPr>
                        <a:xfrm>
                          <a:off x="2949433" y="2831458"/>
                          <a:ext cx="419100" cy="419100"/>
                          <a:chOff x="5373320" y="2851149"/>
                          <a:chExt cx="419100" cy="419100"/>
                        </a:xfrm>
                      </p:grpSpPr>
                      <p:sp>
                        <p:nvSpPr>
                          <p:cNvPr id="21" name="Oval 20"/>
                          <p:cNvSpPr/>
                          <p:nvPr/>
                        </p:nvSpPr>
                        <p:spPr>
                          <a:xfrm>
                            <a:off x="5443170" y="2924174"/>
                            <a:ext cx="288000" cy="288000"/>
                          </a:xfrm>
                          <a:prstGeom prst="ellipse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accent1">
                                  <a:lumMod val="5000"/>
                                  <a:lumOff val="95000"/>
                                </a:schemeClr>
                              </a:gs>
                              <a:gs pos="74000">
                                <a:schemeClr val="accent1">
                                  <a:lumMod val="45000"/>
                                  <a:lumOff val="55000"/>
                                </a:schemeClr>
                              </a:gs>
                              <a:gs pos="83000">
                                <a:schemeClr val="accent1">
                                  <a:lumMod val="45000"/>
                                  <a:lumOff val="55000"/>
                                </a:schemeClr>
                              </a:gs>
                              <a:gs pos="100000">
                                <a:schemeClr val="accent1">
                                  <a:lumMod val="30000"/>
                                  <a:lumOff val="70000"/>
                                </a:schemeClr>
                              </a:gs>
                            </a:gsLst>
                            <a:path path="circle">
                              <a:fillToRect l="50000" t="50000" r="50000" b="50000"/>
                            </a:path>
                            <a:tileRect/>
                          </a:gradFill>
                          <a:scene3d>
                            <a:camera prst="orthographicFront"/>
                            <a:lightRig rig="threePt" dir="t"/>
                          </a:scene3d>
                          <a:sp3d>
                            <a:bevelT/>
                          </a:sp3d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22" name="Donut 21"/>
                          <p:cNvSpPr/>
                          <p:nvPr/>
                        </p:nvSpPr>
                        <p:spPr>
                          <a:xfrm>
                            <a:off x="5373320" y="2851149"/>
                            <a:ext cx="419100" cy="419100"/>
                          </a:xfrm>
                          <a:prstGeom prst="donut">
                            <a:avLst>
                              <a:gd name="adj" fmla="val 22677"/>
                            </a:avLst>
                          </a:prstGeom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>
                              <a:solidFill>
                                <a:schemeClr val="tx1"/>
                              </a:solidFill>
                            </a:endParaRPr>
                          </a:p>
                        </p:txBody>
                      </p:sp>
                    </p:grpSp>
                  </p:grpSp>
                </p:grpSp>
                <p:sp>
                  <p:nvSpPr>
                    <p:cNvPr id="26" name="Block Arc 25"/>
                    <p:cNvSpPr/>
                    <p:nvPr/>
                  </p:nvSpPr>
                  <p:spPr>
                    <a:xfrm>
                      <a:off x="3044932" y="2782819"/>
                      <a:ext cx="486000" cy="486000"/>
                    </a:xfrm>
                    <a:prstGeom prst="blockArc">
                      <a:avLst>
                        <a:gd name="adj1" fmla="val 11244051"/>
                        <a:gd name="adj2" fmla="val 21196388"/>
                        <a:gd name="adj3" fmla="val 2943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27" name="Block Arc 26"/>
                    <p:cNvSpPr/>
                    <p:nvPr/>
                  </p:nvSpPr>
                  <p:spPr>
                    <a:xfrm>
                      <a:off x="3514833" y="2783195"/>
                      <a:ext cx="486000" cy="486000"/>
                    </a:xfrm>
                    <a:prstGeom prst="blockArc">
                      <a:avLst>
                        <a:gd name="adj1" fmla="val 11244051"/>
                        <a:gd name="adj2" fmla="val 21196388"/>
                        <a:gd name="adj3" fmla="val 2943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sp>
              <p:nvSpPr>
                <p:cNvPr id="31" name="Rounded Rectangle 30"/>
                <p:cNvSpPr/>
                <p:nvPr/>
              </p:nvSpPr>
              <p:spPr>
                <a:xfrm>
                  <a:off x="5340301" y="2092385"/>
                  <a:ext cx="285799" cy="320845"/>
                </a:xfrm>
                <a:prstGeom prst="roundRect">
                  <a:avLst>
                    <a:gd name="adj" fmla="val 11113"/>
                  </a:avLst>
                </a:pr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5" name="Group 54"/>
              <p:cNvGrpSpPr/>
              <p:nvPr/>
            </p:nvGrpSpPr>
            <p:grpSpPr>
              <a:xfrm>
                <a:off x="5364476" y="2199608"/>
                <a:ext cx="237447" cy="211777"/>
                <a:chOff x="5904986" y="1975481"/>
                <a:chExt cx="237447" cy="211777"/>
              </a:xfrm>
            </p:grpSpPr>
            <p:sp>
              <p:nvSpPr>
                <p:cNvPr id="33" name="Oval 32"/>
                <p:cNvSpPr/>
                <p:nvPr/>
              </p:nvSpPr>
              <p:spPr>
                <a:xfrm>
                  <a:off x="5904986" y="1975481"/>
                  <a:ext cx="72000" cy="108000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5940228" y="2083481"/>
                  <a:ext cx="0" cy="103777"/>
                </a:xfrm>
                <a:prstGeom prst="line">
                  <a:avLst/>
                </a:prstGeom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5940986" y="2118552"/>
                  <a:ext cx="95484" cy="68706"/>
                </a:xfrm>
                <a:prstGeom prst="line">
                  <a:avLst/>
                </a:prstGeom>
                <a:ln w="19050" cap="rnd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>
                <a:xfrm flipV="1">
                  <a:off x="6090046" y="2102674"/>
                  <a:ext cx="52387" cy="84584"/>
                </a:xfrm>
                <a:prstGeom prst="line">
                  <a:avLst/>
                </a:prstGeom>
                <a:ln w="158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 flipV="1">
                  <a:off x="6036470" y="2140774"/>
                  <a:ext cx="92867" cy="46484"/>
                </a:xfrm>
                <a:prstGeom prst="line">
                  <a:avLst/>
                </a:prstGeom>
                <a:ln w="19050" cap="rnd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9" name="Group 108"/>
            <p:cNvGrpSpPr/>
            <p:nvPr/>
          </p:nvGrpSpPr>
          <p:grpSpPr>
            <a:xfrm>
              <a:off x="983504" y="3860169"/>
              <a:ext cx="3060700" cy="1198909"/>
              <a:chOff x="1078547" y="3938256"/>
              <a:chExt cx="3060700" cy="1198909"/>
            </a:xfrm>
          </p:grpSpPr>
          <p:grpSp>
            <p:nvGrpSpPr>
              <p:cNvPr id="105" name="Group 104"/>
              <p:cNvGrpSpPr/>
              <p:nvPr/>
            </p:nvGrpSpPr>
            <p:grpSpPr>
              <a:xfrm>
                <a:off x="1078547" y="3938256"/>
                <a:ext cx="3060700" cy="1198909"/>
                <a:chOff x="1078547" y="3938256"/>
                <a:chExt cx="3060700" cy="1198909"/>
              </a:xfrm>
            </p:grpSpPr>
            <p:grpSp>
              <p:nvGrpSpPr>
                <p:cNvPr id="70" name="Group 69"/>
                <p:cNvGrpSpPr/>
                <p:nvPr/>
              </p:nvGrpSpPr>
              <p:grpSpPr>
                <a:xfrm>
                  <a:off x="1078547" y="3938256"/>
                  <a:ext cx="3060700" cy="1198909"/>
                  <a:chOff x="2693987" y="2055454"/>
                  <a:chExt cx="3060700" cy="1198909"/>
                </a:xfrm>
              </p:grpSpPr>
              <p:grpSp>
                <p:nvGrpSpPr>
                  <p:cNvPr id="71" name="Group 70"/>
                  <p:cNvGrpSpPr/>
                  <p:nvPr/>
                </p:nvGrpSpPr>
                <p:grpSpPr>
                  <a:xfrm>
                    <a:off x="2693987" y="2055454"/>
                    <a:ext cx="3060700" cy="1198909"/>
                    <a:chOff x="2693987" y="2055454"/>
                    <a:chExt cx="3060700" cy="1198909"/>
                  </a:xfrm>
                </p:grpSpPr>
                <p:grpSp>
                  <p:nvGrpSpPr>
                    <p:cNvPr id="78" name="Group 77"/>
                    <p:cNvGrpSpPr/>
                    <p:nvPr/>
                  </p:nvGrpSpPr>
                  <p:grpSpPr>
                    <a:xfrm>
                      <a:off x="2693987" y="2055454"/>
                      <a:ext cx="3060700" cy="1198909"/>
                      <a:chOff x="2698749" y="2070286"/>
                      <a:chExt cx="3060700" cy="1198909"/>
                    </a:xfrm>
                  </p:grpSpPr>
                  <p:sp>
                    <p:nvSpPr>
                      <p:cNvPr id="80" name="Rounded Rectangle 79"/>
                      <p:cNvSpPr/>
                      <p:nvPr/>
                    </p:nvSpPr>
                    <p:spPr>
                      <a:xfrm>
                        <a:off x="4639035" y="2775301"/>
                        <a:ext cx="445839" cy="147637"/>
                      </a:xfrm>
                      <a:prstGeom prst="roundRect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grpSp>
                    <p:nvGrpSpPr>
                      <p:cNvPr id="81" name="Group 80"/>
                      <p:cNvGrpSpPr/>
                      <p:nvPr/>
                    </p:nvGrpSpPr>
                    <p:grpSpPr>
                      <a:xfrm>
                        <a:off x="2698749" y="2070286"/>
                        <a:ext cx="3060700" cy="1198909"/>
                        <a:chOff x="2698749" y="2070286"/>
                        <a:chExt cx="3060700" cy="1198909"/>
                      </a:xfrm>
                    </p:grpSpPr>
                    <p:grpSp>
                      <p:nvGrpSpPr>
                        <p:cNvPr id="82" name="Group 81"/>
                        <p:cNvGrpSpPr/>
                        <p:nvPr/>
                      </p:nvGrpSpPr>
                      <p:grpSpPr>
                        <a:xfrm>
                          <a:off x="2698749" y="2070286"/>
                          <a:ext cx="3060700" cy="1165459"/>
                          <a:chOff x="2603500" y="2085099"/>
                          <a:chExt cx="3060700" cy="1165459"/>
                        </a:xfrm>
                      </p:grpSpPr>
                      <p:sp>
                        <p:nvSpPr>
                          <p:cNvPr id="85" name="Rectangle 84"/>
                          <p:cNvSpPr/>
                          <p:nvPr/>
                        </p:nvSpPr>
                        <p:spPr>
                          <a:xfrm>
                            <a:off x="2603500" y="2717800"/>
                            <a:ext cx="3060700" cy="82550"/>
                          </a:xfrm>
                          <a:prstGeom prst="rect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>
                            <a:noFill/>
                          </a:ln>
                          <a:scene3d>
                            <a:camera prst="orthographicFront"/>
                            <a:lightRig rig="threePt" dir="t"/>
                          </a:scene3d>
                          <a:sp3d>
                            <a:bevelT w="38100" h="38100" prst="coolSlant"/>
                          </a:sp3d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86" name="Freeform 85"/>
                          <p:cNvSpPr/>
                          <p:nvPr/>
                        </p:nvSpPr>
                        <p:spPr>
                          <a:xfrm>
                            <a:off x="5010150" y="2085099"/>
                            <a:ext cx="654050" cy="832459"/>
                          </a:xfrm>
                          <a:custGeom>
                            <a:avLst/>
                            <a:gdLst>
                              <a:gd name="connsiteX0" fmla="*/ 43392 w 654050"/>
                              <a:gd name="connsiteY0" fmla="*/ 0 h 832459"/>
                              <a:gd name="connsiteX1" fmla="*/ 483658 w 654050"/>
                              <a:gd name="connsiteY1" fmla="*/ 0 h 832459"/>
                              <a:gd name="connsiteX2" fmla="*/ 527050 w 654050"/>
                              <a:gd name="connsiteY2" fmla="*/ 43392 h 832459"/>
                              <a:gd name="connsiteX3" fmla="*/ 527050 w 654050"/>
                              <a:gd name="connsiteY3" fmla="*/ 349860 h 832459"/>
                              <a:gd name="connsiteX4" fmla="*/ 627020 w 654050"/>
                              <a:gd name="connsiteY4" fmla="*/ 349860 h 832459"/>
                              <a:gd name="connsiteX5" fmla="*/ 654050 w 654050"/>
                              <a:gd name="connsiteY5" fmla="*/ 376890 h 832459"/>
                              <a:gd name="connsiteX6" fmla="*/ 654050 w 654050"/>
                              <a:gd name="connsiteY6" fmla="*/ 805429 h 832459"/>
                              <a:gd name="connsiteX7" fmla="*/ 627020 w 654050"/>
                              <a:gd name="connsiteY7" fmla="*/ 832459 h 832459"/>
                              <a:gd name="connsiteX8" fmla="*/ 508929 w 654050"/>
                              <a:gd name="connsiteY8" fmla="*/ 832459 h 832459"/>
                              <a:gd name="connsiteX9" fmla="*/ 488257 w 654050"/>
                              <a:gd name="connsiteY9" fmla="*/ 807341 h 832459"/>
                              <a:gd name="connsiteX10" fmla="*/ 327025 w 654050"/>
                              <a:gd name="connsiteY10" fmla="*/ 740385 h 832459"/>
                              <a:gd name="connsiteX11" fmla="*/ 165794 w 654050"/>
                              <a:gd name="connsiteY11" fmla="*/ 807341 h 832459"/>
                              <a:gd name="connsiteX12" fmla="*/ 145122 w 654050"/>
                              <a:gd name="connsiteY12" fmla="*/ 832459 h 832459"/>
                              <a:gd name="connsiteX13" fmla="*/ 43392 w 654050"/>
                              <a:gd name="connsiteY13" fmla="*/ 832459 h 832459"/>
                              <a:gd name="connsiteX14" fmla="*/ 0 w 654050"/>
                              <a:gd name="connsiteY14" fmla="*/ 789067 h 832459"/>
                              <a:gd name="connsiteX15" fmla="*/ 0 w 654050"/>
                              <a:gd name="connsiteY15" fmla="*/ 43392 h 832459"/>
                              <a:gd name="connsiteX16" fmla="*/ 43392 w 654050"/>
                              <a:gd name="connsiteY16" fmla="*/ 0 h 832459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  <a:cxn ang="0">
                                <a:pos x="connsiteX10" y="connsiteY10"/>
                              </a:cxn>
                              <a:cxn ang="0">
                                <a:pos x="connsiteX11" y="connsiteY11"/>
                              </a:cxn>
                              <a:cxn ang="0">
                                <a:pos x="connsiteX12" y="connsiteY12"/>
                              </a:cxn>
                              <a:cxn ang="0">
                                <a:pos x="connsiteX13" y="connsiteY13"/>
                              </a:cxn>
                              <a:cxn ang="0">
                                <a:pos x="connsiteX14" y="connsiteY14"/>
                              </a:cxn>
                              <a:cxn ang="0">
                                <a:pos x="connsiteX15" y="connsiteY15"/>
                              </a:cxn>
                              <a:cxn ang="0">
                                <a:pos x="connsiteX16" y="connsiteY16"/>
                              </a:cxn>
                            </a:cxnLst>
                            <a:rect l="l" t="t" r="r" b="b"/>
                            <a:pathLst>
                              <a:path w="654050" h="832459">
                                <a:moveTo>
                                  <a:pt x="43392" y="0"/>
                                </a:moveTo>
                                <a:lnTo>
                                  <a:pt x="483658" y="0"/>
                                </a:lnTo>
                                <a:cubicBezTo>
                                  <a:pt x="507623" y="0"/>
                                  <a:pt x="527050" y="19427"/>
                                  <a:pt x="527050" y="43392"/>
                                </a:cubicBezTo>
                                <a:lnTo>
                                  <a:pt x="527050" y="349860"/>
                                </a:lnTo>
                                <a:lnTo>
                                  <a:pt x="627020" y="349860"/>
                                </a:lnTo>
                                <a:cubicBezTo>
                                  <a:pt x="641948" y="349860"/>
                                  <a:pt x="654050" y="361962"/>
                                  <a:pt x="654050" y="376890"/>
                                </a:cubicBezTo>
                                <a:lnTo>
                                  <a:pt x="654050" y="805429"/>
                                </a:lnTo>
                                <a:cubicBezTo>
                                  <a:pt x="654050" y="820357"/>
                                  <a:pt x="641948" y="832459"/>
                                  <a:pt x="627020" y="832459"/>
                                </a:cubicBezTo>
                                <a:lnTo>
                                  <a:pt x="508929" y="832459"/>
                                </a:lnTo>
                                <a:lnTo>
                                  <a:pt x="488257" y="807341"/>
                                </a:lnTo>
                                <a:cubicBezTo>
                                  <a:pt x="446994" y="765972"/>
                                  <a:pt x="389990" y="740385"/>
                                  <a:pt x="327025" y="740385"/>
                                </a:cubicBezTo>
                                <a:cubicBezTo>
                                  <a:pt x="264060" y="740385"/>
                                  <a:pt x="207056" y="765972"/>
                                  <a:pt x="165794" y="807341"/>
                                </a:cubicBezTo>
                                <a:lnTo>
                                  <a:pt x="145122" y="832459"/>
                                </a:lnTo>
                                <a:lnTo>
                                  <a:pt x="43392" y="832459"/>
                                </a:lnTo>
                                <a:cubicBezTo>
                                  <a:pt x="19427" y="832459"/>
                                  <a:pt x="0" y="813032"/>
                                  <a:pt x="0" y="789067"/>
                                </a:cubicBezTo>
                                <a:lnTo>
                                  <a:pt x="0" y="43392"/>
                                </a:lnTo>
                                <a:cubicBezTo>
                                  <a:pt x="0" y="19427"/>
                                  <a:pt x="19427" y="0"/>
                                  <a:pt x="43392" y="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chemeClr val="accent4">
                              <a:lumMod val="75000"/>
                            </a:schemeClr>
                          </a:solidFill>
                          <a:ln>
                            <a:noFill/>
                          </a:ln>
                          <a:scene3d>
                            <a:camera prst="orthographicFront"/>
                            <a:lightRig rig="threePt" dir="t"/>
                          </a:scene3d>
                          <a:sp3d>
                            <a:bevelT w="50800" h="50800"/>
                          </a:sp3d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grpSp>
                        <p:nvGrpSpPr>
                          <p:cNvPr id="87" name="Group 86"/>
                          <p:cNvGrpSpPr/>
                          <p:nvPr/>
                        </p:nvGrpSpPr>
                        <p:grpSpPr>
                          <a:xfrm>
                            <a:off x="5127625" y="2831458"/>
                            <a:ext cx="419100" cy="419100"/>
                            <a:chOff x="5266175" y="2851149"/>
                            <a:chExt cx="419100" cy="419100"/>
                          </a:xfrm>
                        </p:grpSpPr>
                        <p:sp>
                          <p:nvSpPr>
                            <p:cNvPr id="96" name="Oval 95"/>
                            <p:cNvSpPr/>
                            <p:nvPr/>
                          </p:nvSpPr>
                          <p:spPr>
                            <a:xfrm>
                              <a:off x="5336025" y="2924174"/>
                              <a:ext cx="288000" cy="288000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accent1">
                                    <a:lumMod val="5000"/>
                                    <a:lumOff val="95000"/>
                                  </a:schemeClr>
                                </a:gs>
                                <a:gs pos="74000">
                                  <a:schemeClr val="accent1">
                                    <a:lumMod val="45000"/>
                                    <a:lumOff val="55000"/>
                                  </a:schemeClr>
                                </a:gs>
                                <a:gs pos="83000">
                                  <a:schemeClr val="accent1">
                                    <a:lumMod val="45000"/>
                                    <a:lumOff val="55000"/>
                                  </a:schemeClr>
                                </a:gs>
                                <a:gs pos="100000">
                                  <a:schemeClr val="accent1">
                                    <a:lumMod val="30000"/>
                                    <a:lumOff val="70000"/>
                                  </a:schemeClr>
                                </a:gs>
                              </a:gsLst>
                              <a:path path="circle">
                                <a:fillToRect l="50000" t="50000" r="50000" b="50000"/>
                              </a:path>
                              <a:tileRect/>
                            </a:gradFill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97" name="Donut 96"/>
                            <p:cNvSpPr/>
                            <p:nvPr/>
                          </p:nvSpPr>
                          <p:spPr>
                            <a:xfrm>
                              <a:off x="5266175" y="2851149"/>
                              <a:ext cx="419100" cy="419100"/>
                            </a:xfrm>
                            <a:prstGeom prst="donut">
                              <a:avLst>
                                <a:gd name="adj" fmla="val 22677"/>
                              </a:avLst>
                            </a:prstGeom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>
                                <a:solidFill>
                                  <a:schemeClr val="tx1"/>
                                </a:solidFill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88" name="Rectangle 87"/>
                          <p:cNvSpPr/>
                          <p:nvPr/>
                        </p:nvSpPr>
                        <p:spPr>
                          <a:xfrm>
                            <a:off x="2857490" y="2800350"/>
                            <a:ext cx="1117600" cy="178442"/>
                          </a:xfrm>
                          <a:prstGeom prst="rect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grpSp>
                        <p:nvGrpSpPr>
                          <p:cNvPr id="89" name="Group 88"/>
                          <p:cNvGrpSpPr/>
                          <p:nvPr/>
                        </p:nvGrpSpPr>
                        <p:grpSpPr>
                          <a:xfrm>
                            <a:off x="2971228" y="2831458"/>
                            <a:ext cx="890125" cy="419100"/>
                            <a:chOff x="2937528" y="2831458"/>
                            <a:chExt cx="890125" cy="419100"/>
                          </a:xfrm>
                        </p:grpSpPr>
                        <p:grpSp>
                          <p:nvGrpSpPr>
                            <p:cNvPr id="90" name="Group 89"/>
                            <p:cNvGrpSpPr/>
                            <p:nvPr/>
                          </p:nvGrpSpPr>
                          <p:grpSpPr>
                            <a:xfrm>
                              <a:off x="3408553" y="2831458"/>
                              <a:ext cx="419100" cy="419100"/>
                              <a:chOff x="5361415" y="2851149"/>
                              <a:chExt cx="419100" cy="419100"/>
                            </a:xfrm>
                          </p:grpSpPr>
                          <p:sp>
                            <p:nvSpPr>
                              <p:cNvPr id="94" name="Oval 93"/>
                              <p:cNvSpPr/>
                              <p:nvPr/>
                            </p:nvSpPr>
                            <p:spPr>
                              <a:xfrm>
                                <a:off x="5431265" y="2924174"/>
                                <a:ext cx="288000" cy="288000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chemeClr val="accent1">
                                      <a:lumMod val="5000"/>
                                      <a:lumOff val="95000"/>
                                    </a:schemeClr>
                                  </a:gs>
                                  <a:gs pos="74000">
                                    <a:schemeClr val="accent1">
                                      <a:lumMod val="45000"/>
                                      <a:lumOff val="55000"/>
                                    </a:schemeClr>
                                  </a:gs>
                                  <a:gs pos="83000">
                                    <a:schemeClr val="accent1">
                                      <a:lumMod val="45000"/>
                                      <a:lumOff val="55000"/>
                                    </a:schemeClr>
                                  </a:gs>
                                  <a:gs pos="100000">
                                    <a:schemeClr val="accent1">
                                      <a:lumMod val="30000"/>
                                      <a:lumOff val="70000"/>
                                    </a:schemeClr>
                                  </a:gs>
                                </a:gsLst>
                                <a:path path="circle">
                                  <a:fillToRect l="50000" t="50000" r="50000" b="50000"/>
                                </a:path>
                                <a:tileRect/>
                              </a:gradFill>
                              <a:scene3d>
                                <a:camera prst="orthographicFront"/>
                                <a:lightRig rig="threePt" dir="t"/>
                              </a:scene3d>
                              <a:sp3d>
                                <a:bevelT/>
                              </a:sp3d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95" name="Donut 94"/>
                              <p:cNvSpPr/>
                              <p:nvPr/>
                            </p:nvSpPr>
                            <p:spPr>
                              <a:xfrm>
                                <a:off x="5361415" y="2851149"/>
                                <a:ext cx="419100" cy="419100"/>
                              </a:xfrm>
                              <a:prstGeom prst="donut">
                                <a:avLst>
                                  <a:gd name="adj" fmla="val 22677"/>
                                </a:avLst>
                              </a:prstGeom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91" name="Group 90"/>
                            <p:cNvGrpSpPr/>
                            <p:nvPr/>
                          </p:nvGrpSpPr>
                          <p:grpSpPr>
                            <a:xfrm>
                              <a:off x="2937528" y="2831458"/>
                              <a:ext cx="419100" cy="419100"/>
                              <a:chOff x="5361415" y="2851149"/>
                              <a:chExt cx="419100" cy="419100"/>
                            </a:xfrm>
                          </p:grpSpPr>
                          <p:sp>
                            <p:nvSpPr>
                              <p:cNvPr id="92" name="Oval 91"/>
                              <p:cNvSpPr/>
                              <p:nvPr/>
                            </p:nvSpPr>
                            <p:spPr>
                              <a:xfrm>
                                <a:off x="5431265" y="2924174"/>
                                <a:ext cx="288000" cy="288000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chemeClr val="accent1">
                                      <a:lumMod val="5000"/>
                                      <a:lumOff val="95000"/>
                                    </a:schemeClr>
                                  </a:gs>
                                  <a:gs pos="74000">
                                    <a:schemeClr val="accent1">
                                      <a:lumMod val="45000"/>
                                      <a:lumOff val="55000"/>
                                    </a:schemeClr>
                                  </a:gs>
                                  <a:gs pos="83000">
                                    <a:schemeClr val="accent1">
                                      <a:lumMod val="45000"/>
                                      <a:lumOff val="55000"/>
                                    </a:schemeClr>
                                  </a:gs>
                                  <a:gs pos="100000">
                                    <a:schemeClr val="accent1">
                                      <a:lumMod val="30000"/>
                                      <a:lumOff val="70000"/>
                                    </a:schemeClr>
                                  </a:gs>
                                </a:gsLst>
                                <a:path path="circle">
                                  <a:fillToRect l="50000" t="50000" r="50000" b="50000"/>
                                </a:path>
                                <a:tileRect/>
                              </a:gradFill>
                              <a:scene3d>
                                <a:camera prst="orthographicFront"/>
                                <a:lightRig rig="threePt" dir="t"/>
                              </a:scene3d>
                              <a:sp3d>
                                <a:bevelT/>
                              </a:sp3d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93" name="Donut 92"/>
                              <p:cNvSpPr/>
                              <p:nvPr/>
                            </p:nvSpPr>
                            <p:spPr>
                              <a:xfrm>
                                <a:off x="5361415" y="2851149"/>
                                <a:ext cx="419100" cy="419100"/>
                              </a:xfrm>
                              <a:prstGeom prst="donut">
                                <a:avLst>
                                  <a:gd name="adj" fmla="val 22677"/>
                                </a:avLst>
                              </a:prstGeom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</p:grpSp>
                      </p:grpSp>
                    </p:grpSp>
                    <p:sp>
                      <p:nvSpPr>
                        <p:cNvPr id="83" name="Block Arc 82"/>
                        <p:cNvSpPr/>
                        <p:nvPr/>
                      </p:nvSpPr>
                      <p:spPr>
                        <a:xfrm>
                          <a:off x="3033027" y="2782819"/>
                          <a:ext cx="486000" cy="486000"/>
                        </a:xfrm>
                        <a:prstGeom prst="blockArc">
                          <a:avLst>
                            <a:gd name="adj1" fmla="val 11244051"/>
                            <a:gd name="adj2" fmla="val 21196388"/>
                            <a:gd name="adj3" fmla="val 2943"/>
                          </a:avLst>
                        </a:prstGeom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84" name="Block Arc 83"/>
                        <p:cNvSpPr/>
                        <p:nvPr/>
                      </p:nvSpPr>
                      <p:spPr>
                        <a:xfrm>
                          <a:off x="3502928" y="2783195"/>
                          <a:ext cx="486000" cy="486000"/>
                        </a:xfrm>
                        <a:prstGeom prst="blockArc">
                          <a:avLst>
                            <a:gd name="adj1" fmla="val 11244051"/>
                            <a:gd name="adj2" fmla="val 21196388"/>
                            <a:gd name="adj3" fmla="val 2943"/>
                          </a:avLst>
                        </a:prstGeom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</p:grpSp>
                <p:sp>
                  <p:nvSpPr>
                    <p:cNvPr id="79" name="Rounded Rectangle 78"/>
                    <p:cNvSpPr/>
                    <p:nvPr/>
                  </p:nvSpPr>
                  <p:spPr>
                    <a:xfrm>
                      <a:off x="5340301" y="2092385"/>
                      <a:ext cx="285799" cy="320845"/>
                    </a:xfrm>
                    <a:prstGeom prst="roundRect">
                      <a:avLst>
                        <a:gd name="adj" fmla="val 11113"/>
                      </a:avLst>
                    </a:prstGeom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27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72" name="Group 71"/>
                  <p:cNvGrpSpPr/>
                  <p:nvPr/>
                </p:nvGrpSpPr>
                <p:grpSpPr>
                  <a:xfrm>
                    <a:off x="5364476" y="2199608"/>
                    <a:ext cx="237447" cy="211777"/>
                    <a:chOff x="5904986" y="1975481"/>
                    <a:chExt cx="237447" cy="211777"/>
                  </a:xfrm>
                </p:grpSpPr>
                <p:sp>
                  <p:nvSpPr>
                    <p:cNvPr id="73" name="Oval 72"/>
                    <p:cNvSpPr/>
                    <p:nvPr/>
                  </p:nvSpPr>
                  <p:spPr>
                    <a:xfrm>
                      <a:off x="5904986" y="1975481"/>
                      <a:ext cx="72000" cy="108000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905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74" name="Straight Connector 73"/>
                    <p:cNvCxnSpPr/>
                    <p:nvPr/>
                  </p:nvCxnSpPr>
                  <p:spPr>
                    <a:xfrm>
                      <a:off x="5940228" y="2083481"/>
                      <a:ext cx="0" cy="103777"/>
                    </a:xfrm>
                    <a:prstGeom prst="line">
                      <a:avLst/>
                    </a:prstGeom>
                    <a:ln w="1905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5" name="Straight Connector 74"/>
                    <p:cNvCxnSpPr/>
                    <p:nvPr/>
                  </p:nvCxnSpPr>
                  <p:spPr>
                    <a:xfrm>
                      <a:off x="5940986" y="2118552"/>
                      <a:ext cx="95484" cy="68706"/>
                    </a:xfrm>
                    <a:prstGeom prst="line">
                      <a:avLst/>
                    </a:prstGeom>
                    <a:ln w="19050" cap="rnd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6" name="Straight Connector 75"/>
                    <p:cNvCxnSpPr/>
                    <p:nvPr/>
                  </p:nvCxnSpPr>
                  <p:spPr>
                    <a:xfrm flipV="1">
                      <a:off x="6090046" y="2102674"/>
                      <a:ext cx="52387" cy="84584"/>
                    </a:xfrm>
                    <a:prstGeom prst="line">
                      <a:avLst/>
                    </a:prstGeom>
                    <a:ln w="15875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7" name="Straight Connector 76"/>
                    <p:cNvCxnSpPr/>
                    <p:nvPr/>
                  </p:nvCxnSpPr>
                  <p:spPr>
                    <a:xfrm flipV="1">
                      <a:off x="6036470" y="2140774"/>
                      <a:ext cx="92867" cy="46484"/>
                    </a:xfrm>
                    <a:prstGeom prst="line">
                      <a:avLst/>
                    </a:prstGeom>
                    <a:ln w="19050" cap="rnd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98" name="Rounded Rectangle 97"/>
                <p:cNvSpPr/>
                <p:nvPr/>
              </p:nvSpPr>
              <p:spPr>
                <a:xfrm>
                  <a:off x="1647270" y="4495127"/>
                  <a:ext cx="1647350" cy="74710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0" name="Rounded Rectangle 99"/>
                <p:cNvSpPr/>
                <p:nvPr/>
              </p:nvSpPr>
              <p:spPr>
                <a:xfrm>
                  <a:off x="1647270" y="4341534"/>
                  <a:ext cx="1647350" cy="74710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1" name="Rounded Rectangle 100"/>
                <p:cNvSpPr/>
                <p:nvPr/>
              </p:nvSpPr>
              <p:spPr>
                <a:xfrm>
                  <a:off x="1647270" y="4267086"/>
                  <a:ext cx="1647350" cy="74710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2" name="Rounded Rectangle 101"/>
                <p:cNvSpPr/>
                <p:nvPr/>
              </p:nvSpPr>
              <p:spPr>
                <a:xfrm>
                  <a:off x="1647270" y="4190837"/>
                  <a:ext cx="1647350" cy="74710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3" name="Rounded Rectangle 102"/>
                <p:cNvSpPr/>
                <p:nvPr/>
              </p:nvSpPr>
              <p:spPr>
                <a:xfrm>
                  <a:off x="1647270" y="4116697"/>
                  <a:ext cx="1647350" cy="74710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4" name="Rounded Rectangle 103"/>
                <p:cNvSpPr/>
                <p:nvPr/>
              </p:nvSpPr>
              <p:spPr>
                <a:xfrm>
                  <a:off x="1647270" y="4417326"/>
                  <a:ext cx="1647350" cy="74710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08" name="Group 107"/>
              <p:cNvGrpSpPr/>
              <p:nvPr/>
            </p:nvGrpSpPr>
            <p:grpSpPr>
              <a:xfrm>
                <a:off x="1929205" y="4105804"/>
                <a:ext cx="1111651" cy="471459"/>
                <a:chOff x="1929205" y="4105804"/>
                <a:chExt cx="1111651" cy="471459"/>
              </a:xfrm>
            </p:grpSpPr>
            <p:sp>
              <p:nvSpPr>
                <p:cNvPr id="106" name="Rectangle 105"/>
                <p:cNvSpPr/>
                <p:nvPr/>
              </p:nvSpPr>
              <p:spPr>
                <a:xfrm>
                  <a:off x="1929205" y="4105804"/>
                  <a:ext cx="56948" cy="471459"/>
                </a:xfrm>
                <a:prstGeom prst="rect">
                  <a:avLst/>
                </a:prstGeom>
                <a:solidFill>
                  <a:srgbClr val="54270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7" name="Rectangle 106"/>
                <p:cNvSpPr/>
                <p:nvPr/>
              </p:nvSpPr>
              <p:spPr>
                <a:xfrm>
                  <a:off x="2983908" y="4105804"/>
                  <a:ext cx="56948" cy="471459"/>
                </a:xfrm>
                <a:prstGeom prst="rect">
                  <a:avLst/>
                </a:prstGeom>
                <a:solidFill>
                  <a:srgbClr val="54270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95279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Rocketing up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E14A760-042C-46F5-8191-69C5549108F6}"/>
              </a:ext>
            </a:extLst>
          </p:cNvPr>
          <p:cNvGrpSpPr/>
          <p:nvPr/>
        </p:nvGrpSpPr>
        <p:grpSpPr>
          <a:xfrm>
            <a:off x="336885" y="1433814"/>
            <a:ext cx="8470229" cy="3990371"/>
            <a:chOff x="336885" y="1433814"/>
            <a:chExt cx="8470229" cy="3990371"/>
          </a:xfrm>
        </p:grpSpPr>
        <p:grpSp>
          <p:nvGrpSpPr>
            <p:cNvPr id="8" name="Group 7"/>
            <p:cNvGrpSpPr/>
            <p:nvPr/>
          </p:nvGrpSpPr>
          <p:grpSpPr>
            <a:xfrm>
              <a:off x="3467375" y="2890214"/>
              <a:ext cx="1970291" cy="1401510"/>
              <a:chOff x="0" y="0"/>
              <a:chExt cx="1428115" cy="973455"/>
            </a:xfrm>
          </p:grpSpPr>
          <p:grpSp>
            <p:nvGrpSpPr>
              <p:cNvPr id="9" name="Group 8"/>
              <p:cNvGrpSpPr>
                <a:grpSpLocks noChangeAspect="1"/>
              </p:cNvGrpSpPr>
              <p:nvPr userDrawn="1"/>
            </p:nvGrpSpPr>
            <p:grpSpPr>
              <a:xfrm>
                <a:off x="200025" y="0"/>
                <a:ext cx="475615" cy="611505"/>
                <a:chOff x="0" y="0"/>
                <a:chExt cx="527901" cy="688156"/>
              </a:xfrm>
            </p:grpSpPr>
            <p:sp>
              <p:nvSpPr>
                <p:cNvPr id="27" name="Freeform 26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8" name="Oval 27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0" name="Group 9"/>
              <p:cNvGrpSpPr>
                <a:grpSpLocks noChangeAspect="1"/>
              </p:cNvGrpSpPr>
              <p:nvPr userDrawn="1"/>
            </p:nvGrpSpPr>
            <p:grpSpPr>
              <a:xfrm>
                <a:off x="0" y="276225"/>
                <a:ext cx="475615" cy="611505"/>
                <a:chOff x="0" y="0"/>
                <a:chExt cx="527901" cy="688156"/>
              </a:xfrm>
            </p:grpSpPr>
            <p:sp>
              <p:nvSpPr>
                <p:cNvPr id="25" name="Freeform 24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6" name="Oval 25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4" name="Group 13"/>
              <p:cNvGrpSpPr>
                <a:grpSpLocks noChangeAspect="1"/>
              </p:cNvGrpSpPr>
              <p:nvPr userDrawn="1"/>
            </p:nvGrpSpPr>
            <p:grpSpPr>
              <a:xfrm>
                <a:off x="638175" y="28575"/>
                <a:ext cx="475615" cy="611505"/>
                <a:chOff x="0" y="0"/>
                <a:chExt cx="527901" cy="688156"/>
              </a:xfrm>
            </p:grpSpPr>
            <p:sp>
              <p:nvSpPr>
                <p:cNvPr id="23" name="Freeform 22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4" name="Oval 23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5" name="Group 14"/>
              <p:cNvGrpSpPr>
                <a:grpSpLocks noChangeAspect="1"/>
              </p:cNvGrpSpPr>
              <p:nvPr userDrawn="1"/>
            </p:nvGrpSpPr>
            <p:grpSpPr>
              <a:xfrm>
                <a:off x="952500" y="361950"/>
                <a:ext cx="475615" cy="611505"/>
                <a:chOff x="0" y="0"/>
                <a:chExt cx="527901" cy="688156"/>
              </a:xfrm>
            </p:grpSpPr>
            <p:sp>
              <p:nvSpPr>
                <p:cNvPr id="21" name="Freeform 20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2" name="Oval 21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7" name="Group 16"/>
              <p:cNvGrpSpPr>
                <a:grpSpLocks noChangeAspect="1"/>
              </p:cNvGrpSpPr>
              <p:nvPr userDrawn="1"/>
            </p:nvGrpSpPr>
            <p:grpSpPr>
              <a:xfrm>
                <a:off x="342900" y="342900"/>
                <a:ext cx="475615" cy="611505"/>
                <a:chOff x="0" y="0"/>
                <a:chExt cx="527901" cy="688156"/>
              </a:xfrm>
            </p:grpSpPr>
            <p:sp>
              <p:nvSpPr>
                <p:cNvPr id="19" name="Freeform 18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0" name="Oval 19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AA708BB-4C27-40DC-89AA-7B7F659C26A8}"/>
                </a:ext>
              </a:extLst>
            </p:cNvPr>
            <p:cNvGrpSpPr/>
            <p:nvPr/>
          </p:nvGrpSpPr>
          <p:grpSpPr>
            <a:xfrm>
              <a:off x="336885" y="1433814"/>
              <a:ext cx="8470229" cy="3990371"/>
              <a:chOff x="447783" y="1428992"/>
              <a:chExt cx="8470229" cy="3990371"/>
            </a:xfrm>
          </p:grpSpPr>
          <p:sp>
            <p:nvSpPr>
              <p:cNvPr id="2" name="Rounded Rectangular Callout 1"/>
              <p:cNvSpPr/>
              <p:nvPr/>
            </p:nvSpPr>
            <p:spPr>
              <a:xfrm>
                <a:off x="651877" y="1609525"/>
                <a:ext cx="3709492" cy="1091854"/>
              </a:xfrm>
              <a:prstGeom prst="wedgeRoundRectCallout">
                <a:avLst>
                  <a:gd name="adj1" fmla="val 35853"/>
                  <a:gd name="adj2" fmla="val 62647"/>
                  <a:gd name="adj3" fmla="val 16667"/>
                </a:avLst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>
                  <a:lnSpc>
                    <a:spcPct val="114000"/>
                  </a:lnSpc>
                </a:pPr>
                <a:r>
                  <a:rPr lang="en-GB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Marcus:</a:t>
                </a:r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The steady forward force makes it accelerate at a steady rate.</a:t>
                </a:r>
              </a:p>
            </p:txBody>
          </p:sp>
          <p:sp>
            <p:nvSpPr>
              <p:cNvPr id="29" name="Rounded Rectangular Callout 28"/>
              <p:cNvSpPr/>
              <p:nvPr/>
            </p:nvSpPr>
            <p:spPr>
              <a:xfrm>
                <a:off x="3528161" y="4581913"/>
                <a:ext cx="4022206" cy="837450"/>
              </a:xfrm>
              <a:prstGeom prst="wedgeRoundRectCallout">
                <a:avLst>
                  <a:gd name="adj1" fmla="val -29025"/>
                  <a:gd name="adj2" fmla="val -99190"/>
                  <a:gd name="adj3" fmla="val 16667"/>
                </a:avLst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>
                  <a:lnSpc>
                    <a:spcPct val="114000"/>
                  </a:lnSpc>
                </a:pPr>
                <a:r>
                  <a:rPr lang="en-GB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Paige:</a:t>
                </a:r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Air resistance increases as it speeds up.</a:t>
                </a:r>
              </a:p>
            </p:txBody>
          </p:sp>
          <p:sp>
            <p:nvSpPr>
              <p:cNvPr id="30" name="Rounded Rectangular Callout 29"/>
              <p:cNvSpPr/>
              <p:nvPr/>
            </p:nvSpPr>
            <p:spPr>
              <a:xfrm>
                <a:off x="6065083" y="2844873"/>
                <a:ext cx="2852929" cy="1478989"/>
              </a:xfrm>
              <a:prstGeom prst="wedgeRoundRectCallout">
                <a:avLst>
                  <a:gd name="adj1" fmla="val -67102"/>
                  <a:gd name="adj2" fmla="val 2983"/>
                  <a:gd name="adj3" fmla="val 16667"/>
                </a:avLst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>
                  <a:lnSpc>
                    <a:spcPct val="114000"/>
                  </a:lnSpc>
                </a:pPr>
                <a:r>
                  <a:rPr lang="en-GB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Oskar:</a:t>
                </a:r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The force pushing it forward gets bigger as it loses mass.</a:t>
                </a:r>
              </a:p>
            </p:txBody>
          </p:sp>
          <p:sp>
            <p:nvSpPr>
              <p:cNvPr id="31" name="Rounded Rectangular Callout 30"/>
              <p:cNvSpPr/>
              <p:nvPr/>
            </p:nvSpPr>
            <p:spPr>
              <a:xfrm>
                <a:off x="447783" y="3011544"/>
                <a:ext cx="2758893" cy="1570370"/>
              </a:xfrm>
              <a:prstGeom prst="wedgeRoundRectCallout">
                <a:avLst>
                  <a:gd name="adj1" fmla="val 61314"/>
                  <a:gd name="adj2" fmla="val -26895"/>
                  <a:gd name="adj3" fmla="val 16667"/>
                </a:avLst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>
                  <a:lnSpc>
                    <a:spcPct val="114000"/>
                  </a:lnSpc>
                </a:pPr>
                <a:r>
                  <a:rPr lang="en-GB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Luka:</a:t>
                </a:r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The force of gravity on the firework stays the same.</a:t>
                </a:r>
              </a:p>
            </p:txBody>
          </p:sp>
          <p:sp>
            <p:nvSpPr>
              <p:cNvPr id="32" name="Rounded Rectangular Callout 31"/>
              <p:cNvSpPr/>
              <p:nvPr/>
            </p:nvSpPr>
            <p:spPr>
              <a:xfrm>
                <a:off x="4664023" y="1428992"/>
                <a:ext cx="3840474" cy="1111177"/>
              </a:xfrm>
              <a:prstGeom prst="wedgeRoundRectCallout">
                <a:avLst>
                  <a:gd name="adj1" fmla="val -37404"/>
                  <a:gd name="adj2" fmla="val 83863"/>
                  <a:gd name="adj3" fmla="val 16667"/>
                </a:avLst>
              </a:prstGeom>
              <a:solidFill>
                <a:srgbClr val="FAFAEA"/>
              </a:solidFill>
              <a:ln>
                <a:solidFill>
                  <a:schemeClr val="tx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>
                  <a:lnSpc>
                    <a:spcPct val="114000"/>
                  </a:lnSpc>
                </a:pPr>
                <a:r>
                  <a:rPr lang="en-GB" b="1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Nadia:</a:t>
                </a:r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The resultant force increases its acceleration as it loses mass.</a:t>
                </a:r>
              </a:p>
            </p:txBody>
          </p:sp>
        </p:grpSp>
      </p:grp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7"/>
            <a:ext cx="8237304" cy="4944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students are discussing what happens to the firework.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C3C09398-4945-4D03-9E60-800AF9C4C3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8412" b="18482"/>
          <a:stretch/>
        </p:blipFill>
        <p:spPr>
          <a:xfrm rot="20785778">
            <a:off x="415371" y="5163395"/>
            <a:ext cx="2164216" cy="92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6884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Rocketing up</a:t>
            </a: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179705" y="832586"/>
            <a:ext cx="8748827" cy="45722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Some students are discussing what happens to the firework.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705" y="4697631"/>
            <a:ext cx="8748828" cy="1465043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answer:</a:t>
            </a:r>
          </a:p>
          <a:p>
            <a:pPr marL="342900" indent="-342900">
              <a:spcAft>
                <a:spcPts val="300"/>
              </a:spcAft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definitely right about the firework?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definitely wrong about the firework?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would you describe what happens to the firework and why?</a:t>
            </a:r>
          </a:p>
          <a:p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8B237845-8A48-4965-9038-1614112DE49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412" b="18482"/>
          <a:stretch/>
        </p:blipFill>
        <p:spPr>
          <a:xfrm>
            <a:off x="7149425" y="1941372"/>
            <a:ext cx="1704652" cy="729752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9020F8E6-23AD-408E-A108-F62ACE8DCE63}"/>
              </a:ext>
            </a:extLst>
          </p:cNvPr>
          <p:cNvGrpSpPr/>
          <p:nvPr/>
        </p:nvGrpSpPr>
        <p:grpSpPr>
          <a:xfrm>
            <a:off x="914003" y="1289806"/>
            <a:ext cx="7315993" cy="3291475"/>
            <a:chOff x="1013934" y="1245132"/>
            <a:chExt cx="7315993" cy="3291475"/>
          </a:xfrm>
        </p:grpSpPr>
        <p:grpSp>
          <p:nvGrpSpPr>
            <p:cNvPr id="8" name="Group 7"/>
            <p:cNvGrpSpPr/>
            <p:nvPr/>
          </p:nvGrpSpPr>
          <p:grpSpPr>
            <a:xfrm>
              <a:off x="3845199" y="2464634"/>
              <a:ext cx="1421700" cy="999912"/>
              <a:chOff x="0" y="0"/>
              <a:chExt cx="1428115" cy="973455"/>
            </a:xfrm>
          </p:grpSpPr>
          <p:grpSp>
            <p:nvGrpSpPr>
              <p:cNvPr id="9" name="Group 8"/>
              <p:cNvGrpSpPr>
                <a:grpSpLocks noChangeAspect="1"/>
              </p:cNvGrpSpPr>
              <p:nvPr userDrawn="1"/>
            </p:nvGrpSpPr>
            <p:grpSpPr>
              <a:xfrm>
                <a:off x="200025" y="0"/>
                <a:ext cx="475615" cy="611505"/>
                <a:chOff x="0" y="0"/>
                <a:chExt cx="527901" cy="688156"/>
              </a:xfrm>
            </p:grpSpPr>
            <p:sp>
              <p:nvSpPr>
                <p:cNvPr id="27" name="Freeform 26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8" name="Oval 27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0" name="Group 9"/>
              <p:cNvGrpSpPr>
                <a:grpSpLocks noChangeAspect="1"/>
              </p:cNvGrpSpPr>
              <p:nvPr userDrawn="1"/>
            </p:nvGrpSpPr>
            <p:grpSpPr>
              <a:xfrm>
                <a:off x="0" y="276225"/>
                <a:ext cx="475615" cy="611505"/>
                <a:chOff x="0" y="0"/>
                <a:chExt cx="527901" cy="688156"/>
              </a:xfrm>
            </p:grpSpPr>
            <p:sp>
              <p:nvSpPr>
                <p:cNvPr id="25" name="Freeform 24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6" name="Oval 25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4" name="Group 13"/>
              <p:cNvGrpSpPr>
                <a:grpSpLocks noChangeAspect="1"/>
              </p:cNvGrpSpPr>
              <p:nvPr userDrawn="1"/>
            </p:nvGrpSpPr>
            <p:grpSpPr>
              <a:xfrm>
                <a:off x="638175" y="28575"/>
                <a:ext cx="475615" cy="611505"/>
                <a:chOff x="0" y="0"/>
                <a:chExt cx="527901" cy="688156"/>
              </a:xfrm>
            </p:grpSpPr>
            <p:sp>
              <p:nvSpPr>
                <p:cNvPr id="23" name="Freeform 22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4" name="Oval 23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5" name="Group 14"/>
              <p:cNvGrpSpPr>
                <a:grpSpLocks noChangeAspect="1"/>
              </p:cNvGrpSpPr>
              <p:nvPr userDrawn="1"/>
            </p:nvGrpSpPr>
            <p:grpSpPr>
              <a:xfrm>
                <a:off x="952500" y="361950"/>
                <a:ext cx="475615" cy="611505"/>
                <a:chOff x="0" y="0"/>
                <a:chExt cx="527901" cy="688156"/>
              </a:xfrm>
            </p:grpSpPr>
            <p:sp>
              <p:nvSpPr>
                <p:cNvPr id="21" name="Freeform 20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2" name="Oval 21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7" name="Group 16"/>
              <p:cNvGrpSpPr>
                <a:grpSpLocks noChangeAspect="1"/>
              </p:cNvGrpSpPr>
              <p:nvPr userDrawn="1"/>
            </p:nvGrpSpPr>
            <p:grpSpPr>
              <a:xfrm>
                <a:off x="342900" y="342900"/>
                <a:ext cx="475615" cy="611505"/>
                <a:chOff x="0" y="0"/>
                <a:chExt cx="527901" cy="688156"/>
              </a:xfrm>
            </p:grpSpPr>
            <p:sp>
              <p:nvSpPr>
                <p:cNvPr id="19" name="Freeform 18"/>
                <p:cNvSpPr/>
                <p:nvPr userDrawn="1"/>
              </p:nvSpPr>
              <p:spPr>
                <a:xfrm>
                  <a:off x="0" y="334638"/>
                  <a:ext cx="527901" cy="353518"/>
                </a:xfrm>
                <a:custGeom>
                  <a:avLst/>
                  <a:gdLst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28"/>
                    <a:gd name="connsiteY0" fmla="*/ 377072 h 377072"/>
                    <a:gd name="connsiteX1" fmla="*/ 537328 w 537328"/>
                    <a:gd name="connsiteY1" fmla="*/ 18853 h 377072"/>
                    <a:gd name="connsiteX2" fmla="*/ 9427 w 537328"/>
                    <a:gd name="connsiteY2" fmla="*/ 18853 h 377072"/>
                    <a:gd name="connsiteX3" fmla="*/ 9427 w 537328"/>
                    <a:gd name="connsiteY3" fmla="*/ 0 h 377072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32"/>
                    <a:gd name="connsiteY0" fmla="*/ 384069 h 384069"/>
                    <a:gd name="connsiteX1" fmla="*/ 537328 w 537332"/>
                    <a:gd name="connsiteY1" fmla="*/ 25850 h 384069"/>
                    <a:gd name="connsiteX2" fmla="*/ 9427 w 537332"/>
                    <a:gd name="connsiteY2" fmla="*/ 25850 h 384069"/>
                    <a:gd name="connsiteX3" fmla="*/ 9427 w 537332"/>
                    <a:gd name="connsiteY3" fmla="*/ 6997 h 384069"/>
                    <a:gd name="connsiteX0" fmla="*/ 0 w 537328"/>
                    <a:gd name="connsiteY0" fmla="*/ 710852 h 710852"/>
                    <a:gd name="connsiteX1" fmla="*/ 537328 w 537328"/>
                    <a:gd name="connsiteY1" fmla="*/ 352633 h 710852"/>
                    <a:gd name="connsiteX2" fmla="*/ 9427 w 537328"/>
                    <a:gd name="connsiteY2" fmla="*/ 352633 h 710852"/>
                    <a:gd name="connsiteX3" fmla="*/ 9427 w 537328"/>
                    <a:gd name="connsiteY3" fmla="*/ 333780 h 710852"/>
                    <a:gd name="connsiteX0" fmla="*/ 0 w 537328"/>
                    <a:gd name="connsiteY0" fmla="*/ 1461154 h 1461154"/>
                    <a:gd name="connsiteX1" fmla="*/ 537328 w 537328"/>
                    <a:gd name="connsiteY1" fmla="*/ 1102935 h 1461154"/>
                    <a:gd name="connsiteX2" fmla="*/ 9427 w 537328"/>
                    <a:gd name="connsiteY2" fmla="*/ 1102935 h 1461154"/>
                    <a:gd name="connsiteX3" fmla="*/ 160256 w 537328"/>
                    <a:gd name="connsiteY3" fmla="*/ 0 h 1461154"/>
                    <a:gd name="connsiteX0" fmla="*/ 0 w 537328"/>
                    <a:gd name="connsiteY0" fmla="*/ 710853 h 710853"/>
                    <a:gd name="connsiteX1" fmla="*/ 537328 w 537328"/>
                    <a:gd name="connsiteY1" fmla="*/ 352634 h 710853"/>
                    <a:gd name="connsiteX2" fmla="*/ 9427 w 537328"/>
                    <a:gd name="connsiteY2" fmla="*/ 352634 h 710853"/>
                    <a:gd name="connsiteX0" fmla="*/ 0 w 537328"/>
                    <a:gd name="connsiteY0" fmla="*/ 836552 h 836552"/>
                    <a:gd name="connsiteX1" fmla="*/ 537328 w 537328"/>
                    <a:gd name="connsiteY1" fmla="*/ 478333 h 836552"/>
                    <a:gd name="connsiteX2" fmla="*/ 9427 w 537328"/>
                    <a:gd name="connsiteY2" fmla="*/ 478333 h 836552"/>
                    <a:gd name="connsiteX0" fmla="*/ 0 w 537328"/>
                    <a:gd name="connsiteY0" fmla="*/ 737239 h 737239"/>
                    <a:gd name="connsiteX1" fmla="*/ 537328 w 537328"/>
                    <a:gd name="connsiteY1" fmla="*/ 379020 h 737239"/>
                    <a:gd name="connsiteX2" fmla="*/ 9427 w 537328"/>
                    <a:gd name="connsiteY2" fmla="*/ 379020 h 737239"/>
                    <a:gd name="connsiteX0" fmla="*/ 527957 w 527957"/>
                    <a:gd name="connsiteY0" fmla="*/ 379020 h 379020"/>
                    <a:gd name="connsiteX1" fmla="*/ 56 w 527957"/>
                    <a:gd name="connsiteY1" fmla="*/ 379020 h 379020"/>
                    <a:gd name="connsiteX0" fmla="*/ 527957 w 527957"/>
                    <a:gd name="connsiteY0" fmla="*/ 390136 h 390136"/>
                    <a:gd name="connsiteX1" fmla="*/ 56 w 527957"/>
                    <a:gd name="connsiteY1" fmla="*/ 390136 h 390136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0" fmla="*/ 527901 w 527901"/>
                    <a:gd name="connsiteY0" fmla="*/ 438358 h 438358"/>
                    <a:gd name="connsiteX1" fmla="*/ 0 w 527901"/>
                    <a:gd name="connsiteY1" fmla="*/ 438358 h 438358"/>
                    <a:gd name="connsiteX2" fmla="*/ 527901 w 527901"/>
                    <a:gd name="connsiteY2" fmla="*/ 438358 h 438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7901" h="438358">
                      <a:moveTo>
                        <a:pt x="527901" y="438358"/>
                      </a:moveTo>
                      <a:cubicBezTo>
                        <a:pt x="520044" y="-139818"/>
                        <a:pt x="3142" y="-152389"/>
                        <a:pt x="0" y="438358"/>
                      </a:cubicBezTo>
                      <a:lnTo>
                        <a:pt x="527901" y="43835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  <p:sp>
              <p:nvSpPr>
                <p:cNvPr id="20" name="Oval 19"/>
                <p:cNvSpPr/>
                <p:nvPr userDrawn="1"/>
              </p:nvSpPr>
              <p:spPr>
                <a:xfrm>
                  <a:off x="70701" y="0"/>
                  <a:ext cx="386499" cy="386499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GB" dirty="0"/>
                </a:p>
              </p:txBody>
            </p:sp>
          </p:grpSp>
        </p:grpSp>
        <p:sp>
          <p:nvSpPr>
            <p:cNvPr id="29" name="Rounded Rectangular Callout 1">
              <a:extLst>
                <a:ext uri="{FF2B5EF4-FFF2-40B4-BE49-F238E27FC236}">
                  <a16:creationId xmlns:a16="http://schemas.microsoft.com/office/drawing/2014/main" id="{04E34D9F-5B75-44F3-803C-D6D85D54DE6E}"/>
                </a:ext>
              </a:extLst>
            </p:cNvPr>
            <p:cNvSpPr/>
            <p:nvPr/>
          </p:nvSpPr>
          <p:spPr>
            <a:xfrm>
              <a:off x="1103081" y="1367609"/>
              <a:ext cx="3365100" cy="995651"/>
            </a:xfrm>
            <a:prstGeom prst="wedgeRoundRectCallout">
              <a:avLst>
                <a:gd name="adj1" fmla="val 35853"/>
                <a:gd name="adj2" fmla="val 62647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14000"/>
                </a:lnSpc>
              </a:pPr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Marcus: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The steady forward force makes it accelerate at a steady rate.</a:t>
              </a:r>
            </a:p>
          </p:txBody>
        </p:sp>
        <p:sp>
          <p:nvSpPr>
            <p:cNvPr id="30" name="Rounded Rectangular Callout 28">
              <a:extLst>
                <a:ext uri="{FF2B5EF4-FFF2-40B4-BE49-F238E27FC236}">
                  <a16:creationId xmlns:a16="http://schemas.microsoft.com/office/drawing/2014/main" id="{41C792E1-E818-4065-A6B9-3BF4F00055E4}"/>
                </a:ext>
              </a:extLst>
            </p:cNvPr>
            <p:cNvSpPr/>
            <p:nvPr/>
          </p:nvSpPr>
          <p:spPr>
            <a:xfrm>
              <a:off x="3790687" y="3846505"/>
              <a:ext cx="3648781" cy="690102"/>
            </a:xfrm>
            <a:prstGeom prst="wedgeRoundRectCallout">
              <a:avLst>
                <a:gd name="adj1" fmla="val -29025"/>
                <a:gd name="adj2" fmla="val -99190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14000"/>
                </a:lnSpc>
              </a:pPr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Paige: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Air resistance increases as it speeds up.</a:t>
              </a:r>
            </a:p>
          </p:txBody>
        </p:sp>
        <p:sp>
          <p:nvSpPr>
            <p:cNvPr id="31" name="Rounded Rectangular Callout 29">
              <a:extLst>
                <a:ext uri="{FF2B5EF4-FFF2-40B4-BE49-F238E27FC236}">
                  <a16:creationId xmlns:a16="http://schemas.microsoft.com/office/drawing/2014/main" id="{267A42F6-D445-4A02-95E3-F7BEB6506D52}"/>
                </a:ext>
              </a:extLst>
            </p:cNvPr>
            <p:cNvSpPr/>
            <p:nvPr/>
          </p:nvSpPr>
          <p:spPr>
            <a:xfrm>
              <a:off x="5827171" y="2414268"/>
              <a:ext cx="2502756" cy="1286875"/>
            </a:xfrm>
            <a:prstGeom prst="wedgeRoundRectCallout">
              <a:avLst>
                <a:gd name="adj1" fmla="val -67102"/>
                <a:gd name="adj2" fmla="val 2983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14000"/>
                </a:lnSpc>
              </a:pPr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Oskar: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The force pushing it forward gets bigger as it loses mass.</a:t>
              </a:r>
            </a:p>
          </p:txBody>
        </p:sp>
        <p:sp>
          <p:nvSpPr>
            <p:cNvPr id="32" name="Rounded Rectangular Callout 30">
              <a:extLst>
                <a:ext uri="{FF2B5EF4-FFF2-40B4-BE49-F238E27FC236}">
                  <a16:creationId xmlns:a16="http://schemas.microsoft.com/office/drawing/2014/main" id="{799997DE-4FAB-47C6-A027-FC1F8644D160}"/>
                </a:ext>
              </a:extLst>
            </p:cNvPr>
            <p:cNvSpPr/>
            <p:nvPr/>
          </p:nvSpPr>
          <p:spPr>
            <a:xfrm>
              <a:off x="1013934" y="2551912"/>
              <a:ext cx="2502755" cy="1294593"/>
            </a:xfrm>
            <a:prstGeom prst="wedgeRoundRectCallout">
              <a:avLst>
                <a:gd name="adj1" fmla="val 61314"/>
                <a:gd name="adj2" fmla="val -26895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14000"/>
                </a:lnSpc>
              </a:pPr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Luka: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The force of gravity on the firework stays the same.</a:t>
              </a:r>
            </a:p>
          </p:txBody>
        </p:sp>
        <p:sp>
          <p:nvSpPr>
            <p:cNvPr id="42" name="Rounded Rectangular Callout 31">
              <a:extLst>
                <a:ext uri="{FF2B5EF4-FFF2-40B4-BE49-F238E27FC236}">
                  <a16:creationId xmlns:a16="http://schemas.microsoft.com/office/drawing/2014/main" id="{AB0D6F89-1137-4488-9CA2-F2730FA5F674}"/>
                </a:ext>
              </a:extLst>
            </p:cNvPr>
            <p:cNvSpPr/>
            <p:nvPr/>
          </p:nvSpPr>
          <p:spPr>
            <a:xfrm>
              <a:off x="4633910" y="1245132"/>
              <a:ext cx="3365100" cy="1013271"/>
            </a:xfrm>
            <a:prstGeom prst="wedgeRoundRectCallout">
              <a:avLst>
                <a:gd name="adj1" fmla="val -39129"/>
                <a:gd name="adj2" fmla="val 73836"/>
                <a:gd name="adj3" fmla="val 16667"/>
              </a:avLst>
            </a:prstGeom>
            <a:solidFill>
              <a:srgbClr val="FAFAEA"/>
            </a:solidFill>
            <a:ln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14000"/>
                </a:lnSpc>
              </a:pPr>
              <a:r>
                <a:rPr lang="en-GB" sz="1600" b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Nadia:</a:t>
              </a:r>
              <a:r>
                <a:rPr lang="en-GB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The resultant force increases its acceleration as it loses mass.</a:t>
              </a:r>
            </a:p>
          </p:txBody>
        </p:sp>
      </p:grpSp>
      <p:sp>
        <p:nvSpPr>
          <p:cNvPr id="35" name="Rounded Rectangle 18">
            <a:hlinkClick r:id="rId5" action="ppaction://hlinksldjump"/>
            <a:extLst>
              <a:ext uri="{FF2B5EF4-FFF2-40B4-BE49-F238E27FC236}">
                <a16:creationId xmlns:a16="http://schemas.microsoft.com/office/drawing/2014/main" id="{08AF74CE-387D-4682-A9C4-3136631FF8C9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1870082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Picture 102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Loaded lorry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460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After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3 seconds, the blue lorry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travelling faster.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resultant force on each lorry is the same.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1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resultant force on the blue lorry is bigger.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0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1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resultant force on the yellow lorry is bigger.</a:t>
            </a: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457200" y="3039197"/>
            <a:ext cx="8285163" cy="460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noProof="0" dirty="0"/>
              <a:t>What can you say about the resultant force on each lorry?</a:t>
            </a:r>
            <a:endParaRPr kumimoji="0" lang="en-US" sz="1800" b="0" i="0" u="none" strike="noStrike" kern="1200" cap="none" spc="0" normalizeH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733925" y="1186995"/>
            <a:ext cx="3820804" cy="1198909"/>
            <a:chOff x="4733925" y="1186995"/>
            <a:chExt cx="3820804" cy="1198909"/>
          </a:xfrm>
        </p:grpSpPr>
        <p:grpSp>
          <p:nvGrpSpPr>
            <p:cNvPr id="18" name="Group 17"/>
            <p:cNvGrpSpPr/>
            <p:nvPr/>
          </p:nvGrpSpPr>
          <p:grpSpPr>
            <a:xfrm>
              <a:off x="5494029" y="1186995"/>
              <a:ext cx="3060700" cy="1198909"/>
              <a:chOff x="2693987" y="2055454"/>
              <a:chExt cx="3060700" cy="1198909"/>
            </a:xfrm>
          </p:grpSpPr>
          <p:grpSp>
            <p:nvGrpSpPr>
              <p:cNvPr id="67" name="Group 66"/>
              <p:cNvGrpSpPr/>
              <p:nvPr/>
            </p:nvGrpSpPr>
            <p:grpSpPr>
              <a:xfrm>
                <a:off x="2693987" y="2055454"/>
                <a:ext cx="3060700" cy="1198909"/>
                <a:chOff x="2693987" y="2055454"/>
                <a:chExt cx="3060700" cy="1198909"/>
              </a:xfrm>
            </p:grpSpPr>
            <p:grpSp>
              <p:nvGrpSpPr>
                <p:cNvPr id="74" name="Group 73"/>
                <p:cNvGrpSpPr/>
                <p:nvPr/>
              </p:nvGrpSpPr>
              <p:grpSpPr>
                <a:xfrm>
                  <a:off x="2693987" y="2055454"/>
                  <a:ext cx="3060700" cy="1198909"/>
                  <a:chOff x="2698749" y="2070286"/>
                  <a:chExt cx="3060700" cy="1198909"/>
                </a:xfrm>
              </p:grpSpPr>
              <p:sp>
                <p:nvSpPr>
                  <p:cNvPr id="76" name="Rounded Rectangle 75"/>
                  <p:cNvSpPr/>
                  <p:nvPr/>
                </p:nvSpPr>
                <p:spPr>
                  <a:xfrm>
                    <a:off x="4639035" y="2775301"/>
                    <a:ext cx="445839" cy="147637"/>
                  </a:xfrm>
                  <a:prstGeom prst="roundRect">
                    <a:avLst/>
                  </a:prstGeom>
                  <a:solidFill>
                    <a:schemeClr val="tx1">
                      <a:lumMod val="65000"/>
                      <a:lumOff val="3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77" name="Group 76"/>
                  <p:cNvGrpSpPr/>
                  <p:nvPr/>
                </p:nvGrpSpPr>
                <p:grpSpPr>
                  <a:xfrm>
                    <a:off x="2698749" y="2070286"/>
                    <a:ext cx="3060700" cy="1198909"/>
                    <a:chOff x="2698749" y="2070286"/>
                    <a:chExt cx="3060700" cy="1198909"/>
                  </a:xfrm>
                </p:grpSpPr>
                <p:grpSp>
                  <p:nvGrpSpPr>
                    <p:cNvPr id="78" name="Group 77"/>
                    <p:cNvGrpSpPr/>
                    <p:nvPr/>
                  </p:nvGrpSpPr>
                  <p:grpSpPr>
                    <a:xfrm>
                      <a:off x="2698749" y="2070286"/>
                      <a:ext cx="3060700" cy="1165459"/>
                      <a:chOff x="2603500" y="2085099"/>
                      <a:chExt cx="3060700" cy="1165459"/>
                    </a:xfrm>
                  </p:grpSpPr>
                  <p:sp>
                    <p:nvSpPr>
                      <p:cNvPr id="81" name="Rectangle 80"/>
                      <p:cNvSpPr/>
                      <p:nvPr/>
                    </p:nvSpPr>
                    <p:spPr>
                      <a:xfrm>
                        <a:off x="2603500" y="2717800"/>
                        <a:ext cx="3060700" cy="82550"/>
                      </a:xfrm>
                      <a:prstGeom prst="rect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>
                        <a:noFill/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 w="38100" h="38100" prst="coolSlant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82" name="Freeform 81"/>
                      <p:cNvSpPr/>
                      <p:nvPr/>
                    </p:nvSpPr>
                    <p:spPr>
                      <a:xfrm>
                        <a:off x="5010150" y="2085099"/>
                        <a:ext cx="654050" cy="832459"/>
                      </a:xfrm>
                      <a:custGeom>
                        <a:avLst/>
                        <a:gdLst>
                          <a:gd name="connsiteX0" fmla="*/ 43392 w 654050"/>
                          <a:gd name="connsiteY0" fmla="*/ 0 h 832459"/>
                          <a:gd name="connsiteX1" fmla="*/ 483658 w 654050"/>
                          <a:gd name="connsiteY1" fmla="*/ 0 h 832459"/>
                          <a:gd name="connsiteX2" fmla="*/ 527050 w 654050"/>
                          <a:gd name="connsiteY2" fmla="*/ 43392 h 832459"/>
                          <a:gd name="connsiteX3" fmla="*/ 527050 w 654050"/>
                          <a:gd name="connsiteY3" fmla="*/ 349860 h 832459"/>
                          <a:gd name="connsiteX4" fmla="*/ 627020 w 654050"/>
                          <a:gd name="connsiteY4" fmla="*/ 349860 h 832459"/>
                          <a:gd name="connsiteX5" fmla="*/ 654050 w 654050"/>
                          <a:gd name="connsiteY5" fmla="*/ 376890 h 832459"/>
                          <a:gd name="connsiteX6" fmla="*/ 654050 w 654050"/>
                          <a:gd name="connsiteY6" fmla="*/ 805429 h 832459"/>
                          <a:gd name="connsiteX7" fmla="*/ 627020 w 654050"/>
                          <a:gd name="connsiteY7" fmla="*/ 832459 h 832459"/>
                          <a:gd name="connsiteX8" fmla="*/ 508929 w 654050"/>
                          <a:gd name="connsiteY8" fmla="*/ 832459 h 832459"/>
                          <a:gd name="connsiteX9" fmla="*/ 488257 w 654050"/>
                          <a:gd name="connsiteY9" fmla="*/ 807341 h 832459"/>
                          <a:gd name="connsiteX10" fmla="*/ 327025 w 654050"/>
                          <a:gd name="connsiteY10" fmla="*/ 740385 h 832459"/>
                          <a:gd name="connsiteX11" fmla="*/ 165794 w 654050"/>
                          <a:gd name="connsiteY11" fmla="*/ 807341 h 832459"/>
                          <a:gd name="connsiteX12" fmla="*/ 145122 w 654050"/>
                          <a:gd name="connsiteY12" fmla="*/ 832459 h 832459"/>
                          <a:gd name="connsiteX13" fmla="*/ 43392 w 654050"/>
                          <a:gd name="connsiteY13" fmla="*/ 832459 h 832459"/>
                          <a:gd name="connsiteX14" fmla="*/ 0 w 654050"/>
                          <a:gd name="connsiteY14" fmla="*/ 789067 h 832459"/>
                          <a:gd name="connsiteX15" fmla="*/ 0 w 654050"/>
                          <a:gd name="connsiteY15" fmla="*/ 43392 h 832459"/>
                          <a:gd name="connsiteX16" fmla="*/ 43392 w 654050"/>
                          <a:gd name="connsiteY16" fmla="*/ 0 h 83245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654050" h="832459">
                            <a:moveTo>
                              <a:pt x="43392" y="0"/>
                            </a:moveTo>
                            <a:lnTo>
                              <a:pt x="483658" y="0"/>
                            </a:lnTo>
                            <a:cubicBezTo>
                              <a:pt x="507623" y="0"/>
                              <a:pt x="527050" y="19427"/>
                              <a:pt x="527050" y="43392"/>
                            </a:cubicBezTo>
                            <a:lnTo>
                              <a:pt x="527050" y="349860"/>
                            </a:lnTo>
                            <a:lnTo>
                              <a:pt x="627020" y="349860"/>
                            </a:lnTo>
                            <a:cubicBezTo>
                              <a:pt x="641948" y="349860"/>
                              <a:pt x="654050" y="361962"/>
                              <a:pt x="654050" y="376890"/>
                            </a:cubicBezTo>
                            <a:lnTo>
                              <a:pt x="654050" y="805429"/>
                            </a:lnTo>
                            <a:cubicBezTo>
                              <a:pt x="654050" y="820357"/>
                              <a:pt x="641948" y="832459"/>
                              <a:pt x="627020" y="832459"/>
                            </a:cubicBezTo>
                            <a:lnTo>
                              <a:pt x="508929" y="832459"/>
                            </a:lnTo>
                            <a:lnTo>
                              <a:pt x="488257" y="807341"/>
                            </a:lnTo>
                            <a:cubicBezTo>
                              <a:pt x="446994" y="765972"/>
                              <a:pt x="389990" y="740385"/>
                              <a:pt x="327025" y="740385"/>
                            </a:cubicBezTo>
                            <a:cubicBezTo>
                              <a:pt x="264060" y="740385"/>
                              <a:pt x="207056" y="765972"/>
                              <a:pt x="165794" y="807341"/>
                            </a:cubicBezTo>
                            <a:lnTo>
                              <a:pt x="145122" y="832459"/>
                            </a:lnTo>
                            <a:lnTo>
                              <a:pt x="43392" y="832459"/>
                            </a:lnTo>
                            <a:cubicBezTo>
                              <a:pt x="19427" y="832459"/>
                              <a:pt x="0" y="813032"/>
                              <a:pt x="0" y="789067"/>
                            </a:cubicBezTo>
                            <a:lnTo>
                              <a:pt x="0" y="43392"/>
                            </a:lnTo>
                            <a:cubicBezTo>
                              <a:pt x="0" y="19427"/>
                              <a:pt x="19427" y="0"/>
                              <a:pt x="43392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5">
                          <a:lumMod val="75000"/>
                        </a:schemeClr>
                      </a:solidFill>
                      <a:ln>
                        <a:noFill/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 w="50800" h="5080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grpSp>
                    <p:nvGrpSpPr>
                      <p:cNvPr id="83" name="Group 82"/>
                      <p:cNvGrpSpPr/>
                      <p:nvPr/>
                    </p:nvGrpSpPr>
                    <p:grpSpPr>
                      <a:xfrm>
                        <a:off x="5127625" y="2831458"/>
                        <a:ext cx="419100" cy="419100"/>
                        <a:chOff x="5266175" y="2851149"/>
                        <a:chExt cx="419100" cy="419100"/>
                      </a:xfrm>
                    </p:grpSpPr>
                    <p:sp>
                      <p:nvSpPr>
                        <p:cNvPr id="92" name="Oval 91"/>
                        <p:cNvSpPr/>
                        <p:nvPr/>
                      </p:nvSpPr>
                      <p:spPr>
                        <a:xfrm>
                          <a:off x="5336025" y="2924174"/>
                          <a:ext cx="288000" cy="288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chemeClr val="accent1">
                                <a:lumMod val="5000"/>
                                <a:lumOff val="95000"/>
                              </a:schemeClr>
                            </a:gs>
                            <a:gs pos="74000">
                              <a:schemeClr val="accent1">
                                <a:lumMod val="45000"/>
                                <a:lumOff val="55000"/>
                              </a:schemeClr>
                            </a:gs>
                            <a:gs pos="83000">
                              <a:schemeClr val="accent1">
                                <a:lumMod val="45000"/>
                                <a:lumOff val="55000"/>
                              </a:schemeClr>
                            </a:gs>
                            <a:gs pos="100000">
                              <a:schemeClr val="accent1">
                                <a:lumMod val="30000"/>
                                <a:lumOff val="7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scene3d>
                          <a:camera prst="orthographicFront"/>
                          <a:lightRig rig="threePt" dir="t"/>
                        </a:scene3d>
                        <a:sp3d>
                          <a:bevelT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93" name="Donut 92"/>
                        <p:cNvSpPr/>
                        <p:nvPr/>
                      </p:nvSpPr>
                      <p:spPr>
                        <a:xfrm>
                          <a:off x="5266175" y="2851149"/>
                          <a:ext cx="419100" cy="419100"/>
                        </a:xfrm>
                        <a:prstGeom prst="donut">
                          <a:avLst>
                            <a:gd name="adj" fmla="val 22677"/>
                          </a:avLst>
                        </a:prstGeom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84" name="Rectangle 83"/>
                      <p:cNvSpPr/>
                      <p:nvPr/>
                    </p:nvSpPr>
                    <p:spPr>
                      <a:xfrm>
                        <a:off x="2869395" y="2800350"/>
                        <a:ext cx="1117600" cy="178442"/>
                      </a:xfrm>
                      <a:prstGeom prst="rect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grpSp>
                    <p:nvGrpSpPr>
                      <p:cNvPr id="85" name="Group 84"/>
                      <p:cNvGrpSpPr/>
                      <p:nvPr/>
                    </p:nvGrpSpPr>
                    <p:grpSpPr>
                      <a:xfrm>
                        <a:off x="2983133" y="2831458"/>
                        <a:ext cx="890125" cy="419100"/>
                        <a:chOff x="2949433" y="2831458"/>
                        <a:chExt cx="890125" cy="419100"/>
                      </a:xfrm>
                    </p:grpSpPr>
                    <p:grpSp>
                      <p:nvGrpSpPr>
                        <p:cNvPr id="86" name="Group 85"/>
                        <p:cNvGrpSpPr/>
                        <p:nvPr/>
                      </p:nvGrpSpPr>
                      <p:grpSpPr>
                        <a:xfrm>
                          <a:off x="3420458" y="2831458"/>
                          <a:ext cx="419100" cy="419100"/>
                          <a:chOff x="5373320" y="2851149"/>
                          <a:chExt cx="419100" cy="419100"/>
                        </a:xfrm>
                      </p:grpSpPr>
                      <p:sp>
                        <p:nvSpPr>
                          <p:cNvPr id="90" name="Oval 89"/>
                          <p:cNvSpPr/>
                          <p:nvPr/>
                        </p:nvSpPr>
                        <p:spPr>
                          <a:xfrm>
                            <a:off x="5443170" y="2924174"/>
                            <a:ext cx="288000" cy="288000"/>
                          </a:xfrm>
                          <a:prstGeom prst="ellipse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accent1">
                                  <a:lumMod val="5000"/>
                                  <a:lumOff val="95000"/>
                                </a:schemeClr>
                              </a:gs>
                              <a:gs pos="74000">
                                <a:schemeClr val="accent1">
                                  <a:lumMod val="45000"/>
                                  <a:lumOff val="55000"/>
                                </a:schemeClr>
                              </a:gs>
                              <a:gs pos="83000">
                                <a:schemeClr val="accent1">
                                  <a:lumMod val="45000"/>
                                  <a:lumOff val="55000"/>
                                </a:schemeClr>
                              </a:gs>
                              <a:gs pos="100000">
                                <a:schemeClr val="accent1">
                                  <a:lumMod val="30000"/>
                                  <a:lumOff val="70000"/>
                                </a:schemeClr>
                              </a:gs>
                            </a:gsLst>
                            <a:path path="circle">
                              <a:fillToRect l="50000" t="50000" r="50000" b="50000"/>
                            </a:path>
                            <a:tileRect/>
                          </a:gradFill>
                          <a:scene3d>
                            <a:camera prst="orthographicFront"/>
                            <a:lightRig rig="threePt" dir="t"/>
                          </a:scene3d>
                          <a:sp3d>
                            <a:bevelT/>
                          </a:sp3d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91" name="Donut 90"/>
                          <p:cNvSpPr/>
                          <p:nvPr/>
                        </p:nvSpPr>
                        <p:spPr>
                          <a:xfrm>
                            <a:off x="5373320" y="2851149"/>
                            <a:ext cx="419100" cy="419100"/>
                          </a:xfrm>
                          <a:prstGeom prst="donut">
                            <a:avLst>
                              <a:gd name="adj" fmla="val 22677"/>
                            </a:avLst>
                          </a:prstGeom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>
                              <a:solidFill>
                                <a:schemeClr val="tx1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87" name="Group 86"/>
                        <p:cNvGrpSpPr/>
                        <p:nvPr/>
                      </p:nvGrpSpPr>
                      <p:grpSpPr>
                        <a:xfrm>
                          <a:off x="2949433" y="2831458"/>
                          <a:ext cx="419100" cy="419100"/>
                          <a:chOff x="5373320" y="2851149"/>
                          <a:chExt cx="419100" cy="419100"/>
                        </a:xfrm>
                      </p:grpSpPr>
                      <p:sp>
                        <p:nvSpPr>
                          <p:cNvPr id="88" name="Oval 87"/>
                          <p:cNvSpPr/>
                          <p:nvPr/>
                        </p:nvSpPr>
                        <p:spPr>
                          <a:xfrm>
                            <a:off x="5443170" y="2924174"/>
                            <a:ext cx="288000" cy="288000"/>
                          </a:xfrm>
                          <a:prstGeom prst="ellipse">
                            <a:avLst/>
                          </a:prstGeom>
                          <a:gradFill flip="none" rotWithShape="1">
                            <a:gsLst>
                              <a:gs pos="0">
                                <a:schemeClr val="accent1">
                                  <a:lumMod val="5000"/>
                                  <a:lumOff val="95000"/>
                                </a:schemeClr>
                              </a:gs>
                              <a:gs pos="74000">
                                <a:schemeClr val="accent1">
                                  <a:lumMod val="45000"/>
                                  <a:lumOff val="55000"/>
                                </a:schemeClr>
                              </a:gs>
                              <a:gs pos="83000">
                                <a:schemeClr val="accent1">
                                  <a:lumMod val="45000"/>
                                  <a:lumOff val="55000"/>
                                </a:schemeClr>
                              </a:gs>
                              <a:gs pos="100000">
                                <a:schemeClr val="accent1">
                                  <a:lumMod val="30000"/>
                                  <a:lumOff val="70000"/>
                                </a:schemeClr>
                              </a:gs>
                            </a:gsLst>
                            <a:path path="circle">
                              <a:fillToRect l="50000" t="50000" r="50000" b="50000"/>
                            </a:path>
                            <a:tileRect/>
                          </a:gradFill>
                          <a:scene3d>
                            <a:camera prst="orthographicFront"/>
                            <a:lightRig rig="threePt" dir="t"/>
                          </a:scene3d>
                          <a:sp3d>
                            <a:bevelT/>
                          </a:sp3d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89" name="Donut 88"/>
                          <p:cNvSpPr/>
                          <p:nvPr/>
                        </p:nvSpPr>
                        <p:spPr>
                          <a:xfrm>
                            <a:off x="5373320" y="2851149"/>
                            <a:ext cx="419100" cy="419100"/>
                          </a:xfrm>
                          <a:prstGeom prst="donut">
                            <a:avLst>
                              <a:gd name="adj" fmla="val 22677"/>
                            </a:avLst>
                          </a:prstGeom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>
                              <a:solidFill>
                                <a:schemeClr val="tx1"/>
                              </a:solidFill>
                            </a:endParaRPr>
                          </a:p>
                        </p:txBody>
                      </p:sp>
                    </p:grpSp>
                  </p:grpSp>
                </p:grpSp>
                <p:sp>
                  <p:nvSpPr>
                    <p:cNvPr id="79" name="Block Arc 78"/>
                    <p:cNvSpPr/>
                    <p:nvPr/>
                  </p:nvSpPr>
                  <p:spPr>
                    <a:xfrm>
                      <a:off x="3044932" y="2782819"/>
                      <a:ext cx="486000" cy="486000"/>
                    </a:xfrm>
                    <a:prstGeom prst="blockArc">
                      <a:avLst>
                        <a:gd name="adj1" fmla="val 11244051"/>
                        <a:gd name="adj2" fmla="val 21196388"/>
                        <a:gd name="adj3" fmla="val 2943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0" name="Block Arc 79"/>
                    <p:cNvSpPr/>
                    <p:nvPr/>
                  </p:nvSpPr>
                  <p:spPr>
                    <a:xfrm>
                      <a:off x="3514833" y="2783195"/>
                      <a:ext cx="486000" cy="486000"/>
                    </a:xfrm>
                    <a:prstGeom prst="blockArc">
                      <a:avLst>
                        <a:gd name="adj1" fmla="val 11244051"/>
                        <a:gd name="adj2" fmla="val 21196388"/>
                        <a:gd name="adj3" fmla="val 2943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sp>
              <p:nvSpPr>
                <p:cNvPr id="75" name="Rounded Rectangle 74"/>
                <p:cNvSpPr/>
                <p:nvPr/>
              </p:nvSpPr>
              <p:spPr>
                <a:xfrm>
                  <a:off x="5340301" y="2092385"/>
                  <a:ext cx="285799" cy="320845"/>
                </a:xfrm>
                <a:prstGeom prst="roundRect">
                  <a:avLst>
                    <a:gd name="adj" fmla="val 11113"/>
                  </a:avLst>
                </a:prstGeom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8" name="Group 67"/>
              <p:cNvGrpSpPr/>
              <p:nvPr/>
            </p:nvGrpSpPr>
            <p:grpSpPr>
              <a:xfrm>
                <a:off x="5364476" y="2199608"/>
                <a:ext cx="237447" cy="211777"/>
                <a:chOff x="5904986" y="1975481"/>
                <a:chExt cx="237447" cy="211777"/>
              </a:xfrm>
            </p:grpSpPr>
            <p:sp>
              <p:nvSpPr>
                <p:cNvPr id="69" name="Oval 68"/>
                <p:cNvSpPr/>
                <p:nvPr/>
              </p:nvSpPr>
              <p:spPr>
                <a:xfrm>
                  <a:off x="5904986" y="1975481"/>
                  <a:ext cx="72000" cy="108000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70" name="Straight Connector 69"/>
                <p:cNvCxnSpPr/>
                <p:nvPr/>
              </p:nvCxnSpPr>
              <p:spPr>
                <a:xfrm>
                  <a:off x="5940228" y="2083481"/>
                  <a:ext cx="0" cy="103777"/>
                </a:xfrm>
                <a:prstGeom prst="line">
                  <a:avLst/>
                </a:prstGeom>
                <a:ln w="1905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/>
                <p:cNvCxnSpPr/>
                <p:nvPr/>
              </p:nvCxnSpPr>
              <p:spPr>
                <a:xfrm>
                  <a:off x="5940986" y="2118552"/>
                  <a:ext cx="95484" cy="68706"/>
                </a:xfrm>
                <a:prstGeom prst="line">
                  <a:avLst/>
                </a:prstGeom>
                <a:ln w="19050" cap="rnd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 flipV="1">
                  <a:off x="6090046" y="2102674"/>
                  <a:ext cx="52387" cy="84584"/>
                </a:xfrm>
                <a:prstGeom prst="line">
                  <a:avLst/>
                </a:prstGeom>
                <a:ln w="15875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/>
                <p:nvPr/>
              </p:nvCxnSpPr>
              <p:spPr>
                <a:xfrm flipV="1">
                  <a:off x="6036470" y="2140774"/>
                  <a:ext cx="92867" cy="46484"/>
                </a:xfrm>
                <a:prstGeom prst="line">
                  <a:avLst/>
                </a:prstGeom>
                <a:ln w="19050" cap="rnd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3" name="Straight Connector 2"/>
            <p:cNvCxnSpPr/>
            <p:nvPr/>
          </p:nvCxnSpPr>
          <p:spPr>
            <a:xfrm>
              <a:off x="4733925" y="1819696"/>
              <a:ext cx="4381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7196190" y="1314871"/>
              <a:ext cx="4381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6996165" y="1610146"/>
              <a:ext cx="4381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5172075" y="2227958"/>
              <a:ext cx="4381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/>
          <p:cNvGrpSpPr/>
          <p:nvPr/>
        </p:nvGrpSpPr>
        <p:grpSpPr>
          <a:xfrm>
            <a:off x="386923" y="1671432"/>
            <a:ext cx="3449929" cy="1198909"/>
            <a:chOff x="359691" y="1749970"/>
            <a:chExt cx="3449929" cy="1198909"/>
          </a:xfrm>
        </p:grpSpPr>
        <p:grpSp>
          <p:nvGrpSpPr>
            <p:cNvPr id="19" name="Group 18"/>
            <p:cNvGrpSpPr/>
            <p:nvPr/>
          </p:nvGrpSpPr>
          <p:grpSpPr>
            <a:xfrm>
              <a:off x="748920" y="1749970"/>
              <a:ext cx="3060700" cy="1198909"/>
              <a:chOff x="1078547" y="3938256"/>
              <a:chExt cx="3060700" cy="1198909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1078547" y="3938256"/>
                <a:ext cx="3060700" cy="1198909"/>
                <a:chOff x="1078547" y="3938256"/>
                <a:chExt cx="3060700" cy="1198909"/>
              </a:xfrm>
            </p:grpSpPr>
            <p:grpSp>
              <p:nvGrpSpPr>
                <p:cNvPr id="33" name="Group 32"/>
                <p:cNvGrpSpPr/>
                <p:nvPr/>
              </p:nvGrpSpPr>
              <p:grpSpPr>
                <a:xfrm>
                  <a:off x="1078547" y="3938256"/>
                  <a:ext cx="3060700" cy="1198909"/>
                  <a:chOff x="2693987" y="2055454"/>
                  <a:chExt cx="3060700" cy="1198909"/>
                </a:xfrm>
              </p:grpSpPr>
              <p:grpSp>
                <p:nvGrpSpPr>
                  <p:cNvPr id="40" name="Group 39"/>
                  <p:cNvGrpSpPr/>
                  <p:nvPr/>
                </p:nvGrpSpPr>
                <p:grpSpPr>
                  <a:xfrm>
                    <a:off x="2693987" y="2055454"/>
                    <a:ext cx="3060700" cy="1198909"/>
                    <a:chOff x="2693987" y="2055454"/>
                    <a:chExt cx="3060700" cy="1198909"/>
                  </a:xfrm>
                </p:grpSpPr>
                <p:grpSp>
                  <p:nvGrpSpPr>
                    <p:cNvPr id="47" name="Group 46"/>
                    <p:cNvGrpSpPr/>
                    <p:nvPr/>
                  </p:nvGrpSpPr>
                  <p:grpSpPr>
                    <a:xfrm>
                      <a:off x="2693987" y="2055454"/>
                      <a:ext cx="3060700" cy="1198909"/>
                      <a:chOff x="2698749" y="2070286"/>
                      <a:chExt cx="3060700" cy="1198909"/>
                    </a:xfrm>
                  </p:grpSpPr>
                  <p:sp>
                    <p:nvSpPr>
                      <p:cNvPr id="49" name="Rounded Rectangle 48"/>
                      <p:cNvSpPr/>
                      <p:nvPr/>
                    </p:nvSpPr>
                    <p:spPr>
                      <a:xfrm>
                        <a:off x="4639035" y="2775301"/>
                        <a:ext cx="445839" cy="147637"/>
                      </a:xfrm>
                      <a:prstGeom prst="roundRect">
                        <a:avLst/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grpSp>
                    <p:nvGrpSpPr>
                      <p:cNvPr id="50" name="Group 49"/>
                      <p:cNvGrpSpPr/>
                      <p:nvPr/>
                    </p:nvGrpSpPr>
                    <p:grpSpPr>
                      <a:xfrm>
                        <a:off x="2698749" y="2070286"/>
                        <a:ext cx="3060700" cy="1198909"/>
                        <a:chOff x="2698749" y="2070286"/>
                        <a:chExt cx="3060700" cy="1198909"/>
                      </a:xfrm>
                    </p:grpSpPr>
                    <p:grpSp>
                      <p:nvGrpSpPr>
                        <p:cNvPr id="51" name="Group 50"/>
                        <p:cNvGrpSpPr/>
                        <p:nvPr/>
                      </p:nvGrpSpPr>
                      <p:grpSpPr>
                        <a:xfrm>
                          <a:off x="2698749" y="2070286"/>
                          <a:ext cx="3060700" cy="1165459"/>
                          <a:chOff x="2603500" y="2085099"/>
                          <a:chExt cx="3060700" cy="1165459"/>
                        </a:xfrm>
                      </p:grpSpPr>
                      <p:sp>
                        <p:nvSpPr>
                          <p:cNvPr id="54" name="Rectangle 53"/>
                          <p:cNvSpPr/>
                          <p:nvPr/>
                        </p:nvSpPr>
                        <p:spPr>
                          <a:xfrm>
                            <a:off x="2603500" y="2717800"/>
                            <a:ext cx="3060700" cy="82550"/>
                          </a:xfrm>
                          <a:prstGeom prst="rect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>
                            <a:noFill/>
                          </a:ln>
                          <a:scene3d>
                            <a:camera prst="orthographicFront"/>
                            <a:lightRig rig="threePt" dir="t"/>
                          </a:scene3d>
                          <a:sp3d>
                            <a:bevelT w="38100" h="38100" prst="coolSlant"/>
                          </a:sp3d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55" name="Freeform 54"/>
                          <p:cNvSpPr/>
                          <p:nvPr/>
                        </p:nvSpPr>
                        <p:spPr>
                          <a:xfrm>
                            <a:off x="5010150" y="2085099"/>
                            <a:ext cx="654050" cy="832459"/>
                          </a:xfrm>
                          <a:custGeom>
                            <a:avLst/>
                            <a:gdLst>
                              <a:gd name="connsiteX0" fmla="*/ 43392 w 654050"/>
                              <a:gd name="connsiteY0" fmla="*/ 0 h 832459"/>
                              <a:gd name="connsiteX1" fmla="*/ 483658 w 654050"/>
                              <a:gd name="connsiteY1" fmla="*/ 0 h 832459"/>
                              <a:gd name="connsiteX2" fmla="*/ 527050 w 654050"/>
                              <a:gd name="connsiteY2" fmla="*/ 43392 h 832459"/>
                              <a:gd name="connsiteX3" fmla="*/ 527050 w 654050"/>
                              <a:gd name="connsiteY3" fmla="*/ 349860 h 832459"/>
                              <a:gd name="connsiteX4" fmla="*/ 627020 w 654050"/>
                              <a:gd name="connsiteY4" fmla="*/ 349860 h 832459"/>
                              <a:gd name="connsiteX5" fmla="*/ 654050 w 654050"/>
                              <a:gd name="connsiteY5" fmla="*/ 376890 h 832459"/>
                              <a:gd name="connsiteX6" fmla="*/ 654050 w 654050"/>
                              <a:gd name="connsiteY6" fmla="*/ 805429 h 832459"/>
                              <a:gd name="connsiteX7" fmla="*/ 627020 w 654050"/>
                              <a:gd name="connsiteY7" fmla="*/ 832459 h 832459"/>
                              <a:gd name="connsiteX8" fmla="*/ 508929 w 654050"/>
                              <a:gd name="connsiteY8" fmla="*/ 832459 h 832459"/>
                              <a:gd name="connsiteX9" fmla="*/ 488257 w 654050"/>
                              <a:gd name="connsiteY9" fmla="*/ 807341 h 832459"/>
                              <a:gd name="connsiteX10" fmla="*/ 327025 w 654050"/>
                              <a:gd name="connsiteY10" fmla="*/ 740385 h 832459"/>
                              <a:gd name="connsiteX11" fmla="*/ 165794 w 654050"/>
                              <a:gd name="connsiteY11" fmla="*/ 807341 h 832459"/>
                              <a:gd name="connsiteX12" fmla="*/ 145122 w 654050"/>
                              <a:gd name="connsiteY12" fmla="*/ 832459 h 832459"/>
                              <a:gd name="connsiteX13" fmla="*/ 43392 w 654050"/>
                              <a:gd name="connsiteY13" fmla="*/ 832459 h 832459"/>
                              <a:gd name="connsiteX14" fmla="*/ 0 w 654050"/>
                              <a:gd name="connsiteY14" fmla="*/ 789067 h 832459"/>
                              <a:gd name="connsiteX15" fmla="*/ 0 w 654050"/>
                              <a:gd name="connsiteY15" fmla="*/ 43392 h 832459"/>
                              <a:gd name="connsiteX16" fmla="*/ 43392 w 654050"/>
                              <a:gd name="connsiteY16" fmla="*/ 0 h 832459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  <a:cxn ang="0">
                                <a:pos x="connsiteX5" y="connsiteY5"/>
                              </a:cxn>
                              <a:cxn ang="0">
                                <a:pos x="connsiteX6" y="connsiteY6"/>
                              </a:cxn>
                              <a:cxn ang="0">
                                <a:pos x="connsiteX7" y="connsiteY7"/>
                              </a:cxn>
                              <a:cxn ang="0">
                                <a:pos x="connsiteX8" y="connsiteY8"/>
                              </a:cxn>
                              <a:cxn ang="0">
                                <a:pos x="connsiteX9" y="connsiteY9"/>
                              </a:cxn>
                              <a:cxn ang="0">
                                <a:pos x="connsiteX10" y="connsiteY10"/>
                              </a:cxn>
                              <a:cxn ang="0">
                                <a:pos x="connsiteX11" y="connsiteY11"/>
                              </a:cxn>
                              <a:cxn ang="0">
                                <a:pos x="connsiteX12" y="connsiteY12"/>
                              </a:cxn>
                              <a:cxn ang="0">
                                <a:pos x="connsiteX13" y="connsiteY13"/>
                              </a:cxn>
                              <a:cxn ang="0">
                                <a:pos x="connsiteX14" y="connsiteY14"/>
                              </a:cxn>
                              <a:cxn ang="0">
                                <a:pos x="connsiteX15" y="connsiteY15"/>
                              </a:cxn>
                              <a:cxn ang="0">
                                <a:pos x="connsiteX16" y="connsiteY16"/>
                              </a:cxn>
                            </a:cxnLst>
                            <a:rect l="l" t="t" r="r" b="b"/>
                            <a:pathLst>
                              <a:path w="654050" h="832459">
                                <a:moveTo>
                                  <a:pt x="43392" y="0"/>
                                </a:moveTo>
                                <a:lnTo>
                                  <a:pt x="483658" y="0"/>
                                </a:lnTo>
                                <a:cubicBezTo>
                                  <a:pt x="507623" y="0"/>
                                  <a:pt x="527050" y="19427"/>
                                  <a:pt x="527050" y="43392"/>
                                </a:cubicBezTo>
                                <a:lnTo>
                                  <a:pt x="527050" y="349860"/>
                                </a:lnTo>
                                <a:lnTo>
                                  <a:pt x="627020" y="349860"/>
                                </a:lnTo>
                                <a:cubicBezTo>
                                  <a:pt x="641948" y="349860"/>
                                  <a:pt x="654050" y="361962"/>
                                  <a:pt x="654050" y="376890"/>
                                </a:cubicBezTo>
                                <a:lnTo>
                                  <a:pt x="654050" y="805429"/>
                                </a:lnTo>
                                <a:cubicBezTo>
                                  <a:pt x="654050" y="820357"/>
                                  <a:pt x="641948" y="832459"/>
                                  <a:pt x="627020" y="832459"/>
                                </a:cubicBezTo>
                                <a:lnTo>
                                  <a:pt x="508929" y="832459"/>
                                </a:lnTo>
                                <a:lnTo>
                                  <a:pt x="488257" y="807341"/>
                                </a:lnTo>
                                <a:cubicBezTo>
                                  <a:pt x="446994" y="765972"/>
                                  <a:pt x="389990" y="740385"/>
                                  <a:pt x="327025" y="740385"/>
                                </a:cubicBezTo>
                                <a:cubicBezTo>
                                  <a:pt x="264060" y="740385"/>
                                  <a:pt x="207056" y="765972"/>
                                  <a:pt x="165794" y="807341"/>
                                </a:cubicBezTo>
                                <a:lnTo>
                                  <a:pt x="145122" y="832459"/>
                                </a:lnTo>
                                <a:lnTo>
                                  <a:pt x="43392" y="832459"/>
                                </a:lnTo>
                                <a:cubicBezTo>
                                  <a:pt x="19427" y="832459"/>
                                  <a:pt x="0" y="813032"/>
                                  <a:pt x="0" y="789067"/>
                                </a:cubicBezTo>
                                <a:lnTo>
                                  <a:pt x="0" y="43392"/>
                                </a:lnTo>
                                <a:cubicBezTo>
                                  <a:pt x="0" y="19427"/>
                                  <a:pt x="19427" y="0"/>
                                  <a:pt x="43392" y="0"/>
                                </a:cubicBezTo>
                                <a:close/>
                              </a:path>
                            </a:pathLst>
                          </a:custGeom>
                          <a:solidFill>
                            <a:schemeClr val="accent4">
                              <a:lumMod val="75000"/>
                            </a:schemeClr>
                          </a:solidFill>
                          <a:ln>
                            <a:noFill/>
                          </a:ln>
                          <a:scene3d>
                            <a:camera prst="orthographicFront"/>
                            <a:lightRig rig="threePt" dir="t"/>
                          </a:scene3d>
                          <a:sp3d>
                            <a:bevelT w="50800" h="50800"/>
                          </a:sp3d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grpSp>
                        <p:nvGrpSpPr>
                          <p:cNvPr id="56" name="Group 55"/>
                          <p:cNvGrpSpPr/>
                          <p:nvPr/>
                        </p:nvGrpSpPr>
                        <p:grpSpPr>
                          <a:xfrm>
                            <a:off x="5127625" y="2831458"/>
                            <a:ext cx="419100" cy="419100"/>
                            <a:chOff x="5266175" y="2851149"/>
                            <a:chExt cx="419100" cy="419100"/>
                          </a:xfrm>
                        </p:grpSpPr>
                        <p:sp>
                          <p:nvSpPr>
                            <p:cNvPr id="65" name="Oval 64"/>
                            <p:cNvSpPr/>
                            <p:nvPr/>
                          </p:nvSpPr>
                          <p:spPr>
                            <a:xfrm>
                              <a:off x="5336025" y="2924174"/>
                              <a:ext cx="288000" cy="288000"/>
                            </a:xfrm>
                            <a:prstGeom prst="ellipse">
                              <a:avLst/>
                            </a:prstGeom>
                            <a:gradFill flip="none" rotWithShape="1">
                              <a:gsLst>
                                <a:gs pos="0">
                                  <a:schemeClr val="accent1">
                                    <a:lumMod val="5000"/>
                                    <a:lumOff val="95000"/>
                                  </a:schemeClr>
                                </a:gs>
                                <a:gs pos="74000">
                                  <a:schemeClr val="accent1">
                                    <a:lumMod val="45000"/>
                                    <a:lumOff val="55000"/>
                                  </a:schemeClr>
                                </a:gs>
                                <a:gs pos="83000">
                                  <a:schemeClr val="accent1">
                                    <a:lumMod val="45000"/>
                                    <a:lumOff val="55000"/>
                                  </a:schemeClr>
                                </a:gs>
                                <a:gs pos="100000">
                                  <a:schemeClr val="accent1">
                                    <a:lumMod val="30000"/>
                                    <a:lumOff val="70000"/>
                                  </a:schemeClr>
                                </a:gs>
                              </a:gsLst>
                              <a:path path="circle">
                                <a:fillToRect l="50000" t="50000" r="50000" b="50000"/>
                              </a:path>
                              <a:tileRect/>
                            </a:gradFill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66" name="Donut 65"/>
                            <p:cNvSpPr/>
                            <p:nvPr/>
                          </p:nvSpPr>
                          <p:spPr>
                            <a:xfrm>
                              <a:off x="5266175" y="2851149"/>
                              <a:ext cx="419100" cy="419100"/>
                            </a:xfrm>
                            <a:prstGeom prst="donut">
                              <a:avLst>
                                <a:gd name="adj" fmla="val 22677"/>
                              </a:avLst>
                            </a:prstGeom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>
                                <a:solidFill>
                                  <a:schemeClr val="tx1"/>
                                </a:solidFill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57" name="Rectangle 56"/>
                          <p:cNvSpPr/>
                          <p:nvPr/>
                        </p:nvSpPr>
                        <p:spPr>
                          <a:xfrm>
                            <a:off x="2857490" y="2800350"/>
                            <a:ext cx="1117600" cy="178442"/>
                          </a:xfrm>
                          <a:prstGeom prst="rect">
                            <a:avLst/>
                          </a:prstGeom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grpSp>
                        <p:nvGrpSpPr>
                          <p:cNvPr id="58" name="Group 57"/>
                          <p:cNvGrpSpPr/>
                          <p:nvPr/>
                        </p:nvGrpSpPr>
                        <p:grpSpPr>
                          <a:xfrm>
                            <a:off x="2971228" y="2831458"/>
                            <a:ext cx="890125" cy="419100"/>
                            <a:chOff x="2937528" y="2831458"/>
                            <a:chExt cx="890125" cy="419100"/>
                          </a:xfrm>
                        </p:grpSpPr>
                        <p:grpSp>
                          <p:nvGrpSpPr>
                            <p:cNvPr id="59" name="Group 58"/>
                            <p:cNvGrpSpPr/>
                            <p:nvPr/>
                          </p:nvGrpSpPr>
                          <p:grpSpPr>
                            <a:xfrm>
                              <a:off x="3408553" y="2831458"/>
                              <a:ext cx="419100" cy="419100"/>
                              <a:chOff x="5361415" y="2851149"/>
                              <a:chExt cx="419100" cy="419100"/>
                            </a:xfrm>
                          </p:grpSpPr>
                          <p:sp>
                            <p:nvSpPr>
                              <p:cNvPr id="63" name="Oval 62"/>
                              <p:cNvSpPr/>
                              <p:nvPr/>
                            </p:nvSpPr>
                            <p:spPr>
                              <a:xfrm>
                                <a:off x="5431265" y="2924174"/>
                                <a:ext cx="288000" cy="288000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chemeClr val="accent1">
                                      <a:lumMod val="5000"/>
                                      <a:lumOff val="95000"/>
                                    </a:schemeClr>
                                  </a:gs>
                                  <a:gs pos="74000">
                                    <a:schemeClr val="accent1">
                                      <a:lumMod val="45000"/>
                                      <a:lumOff val="55000"/>
                                    </a:schemeClr>
                                  </a:gs>
                                  <a:gs pos="83000">
                                    <a:schemeClr val="accent1">
                                      <a:lumMod val="45000"/>
                                      <a:lumOff val="55000"/>
                                    </a:schemeClr>
                                  </a:gs>
                                  <a:gs pos="100000">
                                    <a:schemeClr val="accent1">
                                      <a:lumMod val="30000"/>
                                      <a:lumOff val="70000"/>
                                    </a:schemeClr>
                                  </a:gs>
                                </a:gsLst>
                                <a:path path="circle">
                                  <a:fillToRect l="50000" t="50000" r="50000" b="50000"/>
                                </a:path>
                                <a:tileRect/>
                              </a:gradFill>
                              <a:scene3d>
                                <a:camera prst="orthographicFront"/>
                                <a:lightRig rig="threePt" dir="t"/>
                              </a:scene3d>
                              <a:sp3d>
                                <a:bevelT/>
                              </a:sp3d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64" name="Donut 63"/>
                              <p:cNvSpPr/>
                              <p:nvPr/>
                            </p:nvSpPr>
                            <p:spPr>
                              <a:xfrm>
                                <a:off x="5361415" y="2851149"/>
                                <a:ext cx="419100" cy="419100"/>
                              </a:xfrm>
                              <a:prstGeom prst="donut">
                                <a:avLst>
                                  <a:gd name="adj" fmla="val 22677"/>
                                </a:avLst>
                              </a:prstGeom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60" name="Group 59"/>
                            <p:cNvGrpSpPr/>
                            <p:nvPr/>
                          </p:nvGrpSpPr>
                          <p:grpSpPr>
                            <a:xfrm>
                              <a:off x="2937528" y="2831458"/>
                              <a:ext cx="419100" cy="419100"/>
                              <a:chOff x="5361415" y="2851149"/>
                              <a:chExt cx="419100" cy="419100"/>
                            </a:xfrm>
                          </p:grpSpPr>
                          <p:sp>
                            <p:nvSpPr>
                              <p:cNvPr id="61" name="Oval 60"/>
                              <p:cNvSpPr/>
                              <p:nvPr/>
                            </p:nvSpPr>
                            <p:spPr>
                              <a:xfrm>
                                <a:off x="5431265" y="2924174"/>
                                <a:ext cx="288000" cy="288000"/>
                              </a:xfrm>
                              <a:prstGeom prst="ellipse">
                                <a:avLst/>
                              </a:prstGeom>
                              <a:gradFill flip="none" rotWithShape="1">
                                <a:gsLst>
                                  <a:gs pos="0">
                                    <a:schemeClr val="accent1">
                                      <a:lumMod val="5000"/>
                                      <a:lumOff val="95000"/>
                                    </a:schemeClr>
                                  </a:gs>
                                  <a:gs pos="74000">
                                    <a:schemeClr val="accent1">
                                      <a:lumMod val="45000"/>
                                      <a:lumOff val="55000"/>
                                    </a:schemeClr>
                                  </a:gs>
                                  <a:gs pos="83000">
                                    <a:schemeClr val="accent1">
                                      <a:lumMod val="45000"/>
                                      <a:lumOff val="55000"/>
                                    </a:schemeClr>
                                  </a:gs>
                                  <a:gs pos="100000">
                                    <a:schemeClr val="accent1">
                                      <a:lumMod val="30000"/>
                                      <a:lumOff val="70000"/>
                                    </a:schemeClr>
                                  </a:gs>
                                </a:gsLst>
                                <a:path path="circle">
                                  <a:fillToRect l="50000" t="50000" r="50000" b="50000"/>
                                </a:path>
                                <a:tileRect/>
                              </a:gradFill>
                              <a:scene3d>
                                <a:camera prst="orthographicFront"/>
                                <a:lightRig rig="threePt" dir="t"/>
                              </a:scene3d>
                              <a:sp3d>
                                <a:bevelT/>
                              </a:sp3d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62" name="Donut 61"/>
                              <p:cNvSpPr/>
                              <p:nvPr/>
                            </p:nvSpPr>
                            <p:spPr>
                              <a:xfrm>
                                <a:off x="5361415" y="2851149"/>
                                <a:ext cx="419100" cy="419100"/>
                              </a:xfrm>
                              <a:prstGeom prst="donut">
                                <a:avLst>
                                  <a:gd name="adj" fmla="val 22677"/>
                                </a:avLst>
                              </a:prstGeom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n>
                                <a:noFill/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</p:grpSp>
                      </p:grpSp>
                    </p:grpSp>
                    <p:sp>
                      <p:nvSpPr>
                        <p:cNvPr id="52" name="Block Arc 51"/>
                        <p:cNvSpPr/>
                        <p:nvPr/>
                      </p:nvSpPr>
                      <p:spPr>
                        <a:xfrm>
                          <a:off x="3033027" y="2782819"/>
                          <a:ext cx="486000" cy="486000"/>
                        </a:xfrm>
                        <a:prstGeom prst="blockArc">
                          <a:avLst>
                            <a:gd name="adj1" fmla="val 11244051"/>
                            <a:gd name="adj2" fmla="val 21196388"/>
                            <a:gd name="adj3" fmla="val 2943"/>
                          </a:avLst>
                        </a:prstGeom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  <p:sp>
                      <p:nvSpPr>
                        <p:cNvPr id="53" name="Block Arc 52"/>
                        <p:cNvSpPr/>
                        <p:nvPr/>
                      </p:nvSpPr>
                      <p:spPr>
                        <a:xfrm>
                          <a:off x="3502928" y="2783195"/>
                          <a:ext cx="486000" cy="486000"/>
                        </a:xfrm>
                        <a:prstGeom prst="blockArc">
                          <a:avLst>
                            <a:gd name="adj1" fmla="val 11244051"/>
                            <a:gd name="adj2" fmla="val 21196388"/>
                            <a:gd name="adj3" fmla="val 2943"/>
                          </a:avLst>
                        </a:prstGeom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</p:grpSp>
                <p:sp>
                  <p:nvSpPr>
                    <p:cNvPr id="48" name="Rounded Rectangle 47"/>
                    <p:cNvSpPr/>
                    <p:nvPr/>
                  </p:nvSpPr>
                  <p:spPr>
                    <a:xfrm>
                      <a:off x="5340301" y="2092385"/>
                      <a:ext cx="285799" cy="320845"/>
                    </a:xfrm>
                    <a:prstGeom prst="roundRect">
                      <a:avLst>
                        <a:gd name="adj" fmla="val 11113"/>
                      </a:avLst>
                    </a:prstGeom>
                    <a:gradFill flip="none" rotWithShape="1"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27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1" name="Group 40"/>
                  <p:cNvGrpSpPr/>
                  <p:nvPr/>
                </p:nvGrpSpPr>
                <p:grpSpPr>
                  <a:xfrm>
                    <a:off x="5364476" y="2199608"/>
                    <a:ext cx="237447" cy="211777"/>
                    <a:chOff x="5904986" y="1975481"/>
                    <a:chExt cx="237447" cy="211777"/>
                  </a:xfrm>
                </p:grpSpPr>
                <p:sp>
                  <p:nvSpPr>
                    <p:cNvPr id="42" name="Oval 41"/>
                    <p:cNvSpPr/>
                    <p:nvPr/>
                  </p:nvSpPr>
                  <p:spPr>
                    <a:xfrm>
                      <a:off x="5904986" y="1975481"/>
                      <a:ext cx="72000" cy="108000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905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43" name="Straight Connector 42"/>
                    <p:cNvCxnSpPr/>
                    <p:nvPr/>
                  </p:nvCxnSpPr>
                  <p:spPr>
                    <a:xfrm>
                      <a:off x="5940228" y="2083481"/>
                      <a:ext cx="0" cy="103777"/>
                    </a:xfrm>
                    <a:prstGeom prst="line">
                      <a:avLst/>
                    </a:prstGeom>
                    <a:ln w="19050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Straight Connector 43"/>
                    <p:cNvCxnSpPr/>
                    <p:nvPr/>
                  </p:nvCxnSpPr>
                  <p:spPr>
                    <a:xfrm>
                      <a:off x="5940986" y="2118552"/>
                      <a:ext cx="95484" cy="68706"/>
                    </a:xfrm>
                    <a:prstGeom prst="line">
                      <a:avLst/>
                    </a:prstGeom>
                    <a:ln w="19050" cap="rnd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" name="Straight Connector 44"/>
                    <p:cNvCxnSpPr/>
                    <p:nvPr/>
                  </p:nvCxnSpPr>
                  <p:spPr>
                    <a:xfrm flipV="1">
                      <a:off x="6090046" y="2102674"/>
                      <a:ext cx="52387" cy="84584"/>
                    </a:xfrm>
                    <a:prstGeom prst="line">
                      <a:avLst/>
                    </a:prstGeom>
                    <a:ln w="15875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" name="Straight Connector 45"/>
                    <p:cNvCxnSpPr/>
                    <p:nvPr/>
                  </p:nvCxnSpPr>
                  <p:spPr>
                    <a:xfrm flipV="1">
                      <a:off x="6036470" y="2140774"/>
                      <a:ext cx="92867" cy="46484"/>
                    </a:xfrm>
                    <a:prstGeom prst="line">
                      <a:avLst/>
                    </a:prstGeom>
                    <a:ln w="19050" cap="rnd">
                      <a:solidFill>
                        <a:schemeClr val="accent2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34" name="Rounded Rectangle 33"/>
                <p:cNvSpPr/>
                <p:nvPr/>
              </p:nvSpPr>
              <p:spPr>
                <a:xfrm>
                  <a:off x="1647270" y="4495127"/>
                  <a:ext cx="1647350" cy="74710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" name="Rounded Rectangle 34"/>
                <p:cNvSpPr/>
                <p:nvPr/>
              </p:nvSpPr>
              <p:spPr>
                <a:xfrm>
                  <a:off x="1647270" y="4341534"/>
                  <a:ext cx="1647350" cy="74710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" name="Rounded Rectangle 35"/>
                <p:cNvSpPr/>
                <p:nvPr/>
              </p:nvSpPr>
              <p:spPr>
                <a:xfrm>
                  <a:off x="1647270" y="4267086"/>
                  <a:ext cx="1647350" cy="74710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" name="Rounded Rectangle 36"/>
                <p:cNvSpPr/>
                <p:nvPr/>
              </p:nvSpPr>
              <p:spPr>
                <a:xfrm>
                  <a:off x="1647270" y="4190837"/>
                  <a:ext cx="1647350" cy="74710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" name="Rounded Rectangle 37"/>
                <p:cNvSpPr/>
                <p:nvPr/>
              </p:nvSpPr>
              <p:spPr>
                <a:xfrm>
                  <a:off x="1647270" y="4116697"/>
                  <a:ext cx="1647350" cy="74710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" name="Rounded Rectangle 38"/>
                <p:cNvSpPr/>
                <p:nvPr/>
              </p:nvSpPr>
              <p:spPr>
                <a:xfrm>
                  <a:off x="1647270" y="4417326"/>
                  <a:ext cx="1647350" cy="74710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0" name="Group 29"/>
              <p:cNvGrpSpPr/>
              <p:nvPr/>
            </p:nvGrpSpPr>
            <p:grpSpPr>
              <a:xfrm>
                <a:off x="1929205" y="4105804"/>
                <a:ext cx="1111651" cy="471459"/>
                <a:chOff x="1929205" y="4105804"/>
                <a:chExt cx="1111651" cy="471459"/>
              </a:xfrm>
            </p:grpSpPr>
            <p:sp>
              <p:nvSpPr>
                <p:cNvPr id="31" name="Rectangle 30"/>
                <p:cNvSpPr/>
                <p:nvPr/>
              </p:nvSpPr>
              <p:spPr>
                <a:xfrm>
                  <a:off x="1929205" y="4105804"/>
                  <a:ext cx="56948" cy="471459"/>
                </a:xfrm>
                <a:prstGeom prst="rect">
                  <a:avLst/>
                </a:prstGeom>
                <a:solidFill>
                  <a:srgbClr val="54270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2983908" y="4105804"/>
                  <a:ext cx="56948" cy="471459"/>
                </a:xfrm>
                <a:prstGeom prst="rect">
                  <a:avLst/>
                </a:prstGeom>
                <a:solidFill>
                  <a:srgbClr val="54270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cxnSp>
          <p:nvCxnSpPr>
            <p:cNvPr id="97" name="Straight Connector 96"/>
            <p:cNvCxnSpPr/>
            <p:nvPr/>
          </p:nvCxnSpPr>
          <p:spPr>
            <a:xfrm>
              <a:off x="359691" y="2448946"/>
              <a:ext cx="18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2784993" y="1819696"/>
              <a:ext cx="18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977841" y="2037195"/>
              <a:ext cx="18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797841" y="2857208"/>
              <a:ext cx="18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1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E1986798-8533-4B3D-B233-1FB5D213A87F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  <p:sp>
        <p:nvSpPr>
          <p:cNvPr id="102" name="Text Placeholder 16">
            <a:extLst>
              <a:ext uri="{FF2B5EF4-FFF2-40B4-BE49-F238E27FC236}">
                <a16:creationId xmlns:a16="http://schemas.microsoft.com/office/drawing/2014/main" id="{B5DDAC45-1059-4EC3-A95E-E7CAF825CC50}"/>
              </a:ext>
            </a:extLst>
          </p:cNvPr>
          <p:cNvSpPr txBox="1">
            <a:spLocks/>
          </p:cNvSpPr>
          <p:nvPr/>
        </p:nvSpPr>
        <p:spPr>
          <a:xfrm>
            <a:off x="476923" y="5734952"/>
            <a:ext cx="8285163" cy="460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400" i="1" noProof="0" dirty="0"/>
              <a:t>(Ignore the effect of air resistance)</a:t>
            </a:r>
            <a:endParaRPr kumimoji="0" lang="en-US" sz="1400" b="0" i="1" u="none" strike="noStrike" kern="1200" cap="none" spc="0" normalizeH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algn="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400" b="0" i="1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66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8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Drag race II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039100" cy="13537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Two</a:t>
            </a:r>
            <a:r>
              <a:rPr kumimoji="0" lang="en-US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</a:rPr>
              <a:t> cars </a:t>
            </a:r>
            <a:r>
              <a:rPr lang="en-US" dirty="0"/>
              <a:t>have the same shape and mass, but different engines.</a:t>
            </a:r>
          </a:p>
          <a:p>
            <a:pPr marL="0" marR="0" lvl="0" indent="0" algn="l" defTabSz="914400" rtl="0" eaLnBrk="1" fontAlgn="auto" latinLnBrk="0" hangingPunct="1">
              <a:lnSpc>
                <a:spcPct val="13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The red car is pushed with a force two times bigger than the green car.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1233535" y="2657268"/>
            <a:ext cx="2990384" cy="2176907"/>
            <a:chOff x="1563735" y="2892058"/>
            <a:chExt cx="2990384" cy="2176907"/>
          </a:xfrm>
        </p:grpSpPr>
        <p:cxnSp>
          <p:nvCxnSpPr>
            <p:cNvPr id="111" name="Straight Connector 110"/>
            <p:cNvCxnSpPr/>
            <p:nvPr/>
          </p:nvCxnSpPr>
          <p:spPr>
            <a:xfrm flipV="1">
              <a:off x="3692073" y="3083542"/>
              <a:ext cx="862046" cy="1985423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" name="Group 50"/>
            <p:cNvGrpSpPr/>
            <p:nvPr/>
          </p:nvGrpSpPr>
          <p:grpSpPr>
            <a:xfrm>
              <a:off x="2015405" y="2892058"/>
              <a:ext cx="2342458" cy="732588"/>
              <a:chOff x="2015405" y="2892058"/>
              <a:chExt cx="2342458" cy="732588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2118117" y="3396826"/>
                <a:ext cx="441960" cy="6210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0" name="Rectangle 139"/>
              <p:cNvSpPr/>
              <p:nvPr/>
            </p:nvSpPr>
            <p:spPr>
              <a:xfrm>
                <a:off x="2118117" y="3306318"/>
                <a:ext cx="441960" cy="6210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7" name="Group 46"/>
              <p:cNvGrpSpPr/>
              <p:nvPr/>
            </p:nvGrpSpPr>
            <p:grpSpPr>
              <a:xfrm>
                <a:off x="2015405" y="2892058"/>
                <a:ext cx="2342458" cy="732588"/>
                <a:chOff x="1213542" y="2892723"/>
                <a:chExt cx="2342458" cy="732588"/>
              </a:xfrm>
            </p:grpSpPr>
            <p:grpSp>
              <p:nvGrpSpPr>
                <p:cNvPr id="46" name="Group 45"/>
                <p:cNvGrpSpPr/>
                <p:nvPr/>
              </p:nvGrpSpPr>
              <p:grpSpPr>
                <a:xfrm>
                  <a:off x="1656233" y="2920817"/>
                  <a:ext cx="560644" cy="340446"/>
                  <a:chOff x="1656233" y="2920817"/>
                  <a:chExt cx="560644" cy="340446"/>
                </a:xfrm>
              </p:grpSpPr>
              <p:grpSp>
                <p:nvGrpSpPr>
                  <p:cNvPr id="55" name="Group 54"/>
                  <p:cNvGrpSpPr/>
                  <p:nvPr/>
                </p:nvGrpSpPr>
                <p:grpSpPr>
                  <a:xfrm>
                    <a:off x="1779004" y="2947969"/>
                    <a:ext cx="250544" cy="187176"/>
                    <a:chOff x="5904986" y="1975481"/>
                    <a:chExt cx="250544" cy="187176"/>
                  </a:xfrm>
                </p:grpSpPr>
                <p:sp>
                  <p:nvSpPr>
                    <p:cNvPr id="33" name="Oval 32"/>
                    <p:cNvSpPr/>
                    <p:nvPr/>
                  </p:nvSpPr>
                  <p:spPr>
                    <a:xfrm>
                      <a:off x="5904986" y="1975481"/>
                      <a:ext cx="72000" cy="108000"/>
                    </a:xfrm>
                    <a:prstGeom prst="ellipse">
                      <a:avLst/>
                    </a:prstGeom>
                    <a:solidFill>
                      <a:schemeClr val="accent1">
                        <a:lumMod val="50000"/>
                      </a:schemeClr>
                    </a:solidFill>
                    <a:ln w="19050">
                      <a:solidFill>
                        <a:schemeClr val="accent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35" name="Straight Connector 34"/>
                    <p:cNvCxnSpPr/>
                    <p:nvPr/>
                  </p:nvCxnSpPr>
                  <p:spPr>
                    <a:xfrm>
                      <a:off x="5940228" y="2083481"/>
                      <a:ext cx="758" cy="79176"/>
                    </a:xfrm>
                    <a:prstGeom prst="line">
                      <a:avLst/>
                    </a:prstGeom>
                    <a:ln w="19050">
                      <a:solidFill>
                        <a:schemeClr val="accent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" name="Straight Connector 35"/>
                    <p:cNvCxnSpPr/>
                    <p:nvPr/>
                  </p:nvCxnSpPr>
                  <p:spPr>
                    <a:xfrm>
                      <a:off x="5940986" y="2118552"/>
                      <a:ext cx="106899" cy="23242"/>
                    </a:xfrm>
                    <a:prstGeom prst="line">
                      <a:avLst/>
                    </a:prstGeom>
                    <a:ln w="19050" cap="rnd">
                      <a:solidFill>
                        <a:schemeClr val="accent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Straight Connector 53"/>
                    <p:cNvCxnSpPr/>
                    <p:nvPr/>
                  </p:nvCxnSpPr>
                  <p:spPr>
                    <a:xfrm flipV="1">
                      <a:off x="6103143" y="2047605"/>
                      <a:ext cx="52387" cy="84584"/>
                    </a:xfrm>
                    <a:prstGeom prst="line">
                      <a:avLst/>
                    </a:prstGeom>
                    <a:ln w="15875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" name="Straight Connector 48"/>
                    <p:cNvCxnSpPr/>
                    <p:nvPr/>
                  </p:nvCxnSpPr>
                  <p:spPr>
                    <a:xfrm flipV="1">
                      <a:off x="6047885" y="2095310"/>
                      <a:ext cx="92867" cy="46484"/>
                    </a:xfrm>
                    <a:prstGeom prst="line">
                      <a:avLst/>
                    </a:prstGeom>
                    <a:ln w="19050" cap="rnd">
                      <a:solidFill>
                        <a:schemeClr val="accent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45" name="Pie 44"/>
                  <p:cNvSpPr/>
                  <p:nvPr/>
                </p:nvSpPr>
                <p:spPr>
                  <a:xfrm>
                    <a:off x="1656233" y="2920817"/>
                    <a:ext cx="560644" cy="340446"/>
                  </a:xfrm>
                  <a:prstGeom prst="pie">
                    <a:avLst>
                      <a:gd name="adj1" fmla="val 15827526"/>
                      <a:gd name="adj2" fmla="val 21599988"/>
                    </a:avLst>
                  </a:pr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  <a:alpha val="30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  <a:alpha val="30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  <a:alpha val="30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  <a:alpha val="3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40" name="Group 39"/>
                <p:cNvGrpSpPr/>
                <p:nvPr/>
              </p:nvGrpSpPr>
              <p:grpSpPr>
                <a:xfrm>
                  <a:off x="1213542" y="2892723"/>
                  <a:ext cx="2342458" cy="732588"/>
                  <a:chOff x="1213542" y="2892723"/>
                  <a:chExt cx="2342458" cy="732588"/>
                </a:xfrm>
              </p:grpSpPr>
              <p:sp>
                <p:nvSpPr>
                  <p:cNvPr id="39" name="Rounded Rectangle 38"/>
                  <p:cNvSpPr/>
                  <p:nvPr/>
                </p:nvSpPr>
                <p:spPr>
                  <a:xfrm>
                    <a:off x="1722205" y="2914723"/>
                    <a:ext cx="45719" cy="22973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scene3d>
                    <a:camera prst="orthographicFront"/>
                    <a:lightRig rig="threePt" dir="t"/>
                  </a:scene3d>
                  <a:sp3d>
                    <a:bevelT w="19050" h="381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38" name="Group 37"/>
                  <p:cNvGrpSpPr/>
                  <p:nvPr/>
                </p:nvGrpSpPr>
                <p:grpSpPr>
                  <a:xfrm>
                    <a:off x="1213542" y="2892723"/>
                    <a:ext cx="2342458" cy="732588"/>
                    <a:chOff x="1213542" y="2892723"/>
                    <a:chExt cx="2342458" cy="732588"/>
                  </a:xfrm>
                </p:grpSpPr>
                <p:sp>
                  <p:nvSpPr>
                    <p:cNvPr id="34" name="Rectangle 33"/>
                    <p:cNvSpPr/>
                    <p:nvPr/>
                  </p:nvSpPr>
                  <p:spPr>
                    <a:xfrm rot="20307985" flipH="1">
                      <a:off x="1387509" y="2929996"/>
                      <a:ext cx="45719" cy="223123"/>
                    </a:xfrm>
                    <a:prstGeom prst="rect">
                      <a:avLst/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  <a:scene3d>
                      <a:camera prst="orthographicFront"/>
                      <a:lightRig rig="threePt" dir="t"/>
                    </a:scene3d>
                    <a:sp3d>
                      <a:bevelT w="44450"/>
                    </a:sp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15" name="Rectangle 114"/>
                    <p:cNvSpPr/>
                    <p:nvPr/>
                  </p:nvSpPr>
                  <p:spPr>
                    <a:xfrm rot="20307985" flipH="1">
                      <a:off x="1449721" y="2927084"/>
                      <a:ext cx="45719" cy="223123"/>
                    </a:xfrm>
                    <a:prstGeom prst="rect">
                      <a:avLst/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  <a:scene3d>
                      <a:camera prst="orthographicFront"/>
                      <a:lightRig rig="threePt" dir="t"/>
                    </a:scene3d>
                    <a:sp3d>
                      <a:bevelT w="44450"/>
                    </a:sp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37" name="Group 36"/>
                    <p:cNvGrpSpPr/>
                    <p:nvPr/>
                  </p:nvGrpSpPr>
                  <p:grpSpPr>
                    <a:xfrm>
                      <a:off x="1378743" y="3083542"/>
                      <a:ext cx="2177257" cy="541769"/>
                      <a:chOff x="1378743" y="3083542"/>
                      <a:chExt cx="2177257" cy="541769"/>
                    </a:xfrm>
                  </p:grpSpPr>
                  <p:sp>
                    <p:nvSpPr>
                      <p:cNvPr id="114" name="Freeform 113"/>
                      <p:cNvSpPr/>
                      <p:nvPr/>
                    </p:nvSpPr>
                    <p:spPr>
                      <a:xfrm>
                        <a:off x="1378743" y="3083542"/>
                        <a:ext cx="2177257" cy="433769"/>
                      </a:xfrm>
                      <a:custGeom>
                        <a:avLst/>
                        <a:gdLst>
                          <a:gd name="connsiteX0" fmla="*/ 0 w 2177257"/>
                          <a:gd name="connsiteY0" fmla="*/ 0 h 433769"/>
                          <a:gd name="connsiteX1" fmla="*/ 842385 w 2177257"/>
                          <a:gd name="connsiteY1" fmla="*/ 0 h 433769"/>
                          <a:gd name="connsiteX2" fmla="*/ 2125085 w 2177257"/>
                          <a:gd name="connsiteY2" fmla="*/ 243858 h 433769"/>
                          <a:gd name="connsiteX3" fmla="*/ 2113855 w 2177257"/>
                          <a:gd name="connsiteY3" fmla="*/ 243858 h 433769"/>
                          <a:gd name="connsiteX4" fmla="*/ 2177257 w 2177257"/>
                          <a:gd name="connsiteY4" fmla="*/ 307260 h 433769"/>
                          <a:gd name="connsiteX5" fmla="*/ 2177257 w 2177257"/>
                          <a:gd name="connsiteY5" fmla="*/ 370367 h 433769"/>
                          <a:gd name="connsiteX6" fmla="*/ 2113855 w 2177257"/>
                          <a:gd name="connsiteY6" fmla="*/ 433769 h 433769"/>
                          <a:gd name="connsiteX7" fmla="*/ 842385 w 2177257"/>
                          <a:gd name="connsiteY7" fmla="*/ 433769 h 433769"/>
                          <a:gd name="connsiteX8" fmla="*/ 453929 w 2177257"/>
                          <a:gd name="connsiteY8" fmla="*/ 433769 h 433769"/>
                          <a:gd name="connsiteX9" fmla="*/ 0 w 2177257"/>
                          <a:gd name="connsiteY9" fmla="*/ 433769 h 433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177257" h="433769">
                            <a:moveTo>
                              <a:pt x="0" y="0"/>
                            </a:moveTo>
                            <a:lnTo>
                              <a:pt x="842385" y="0"/>
                            </a:lnTo>
                            <a:lnTo>
                              <a:pt x="2125085" y="243858"/>
                            </a:lnTo>
                            <a:lnTo>
                              <a:pt x="2113855" y="243858"/>
                            </a:lnTo>
                            <a:cubicBezTo>
                              <a:pt x="2148871" y="243858"/>
                              <a:pt x="2177257" y="272244"/>
                              <a:pt x="2177257" y="307260"/>
                            </a:cubicBezTo>
                            <a:lnTo>
                              <a:pt x="2177257" y="370367"/>
                            </a:lnTo>
                            <a:cubicBezTo>
                              <a:pt x="2177257" y="405383"/>
                              <a:pt x="2148871" y="433769"/>
                              <a:pt x="2113855" y="433769"/>
                            </a:cubicBezTo>
                            <a:lnTo>
                              <a:pt x="842385" y="433769"/>
                            </a:lnTo>
                            <a:lnTo>
                              <a:pt x="453929" y="433769"/>
                            </a:lnTo>
                            <a:lnTo>
                              <a:pt x="0" y="433769"/>
                            </a:lnTo>
                            <a:close/>
                          </a:path>
                        </a:pathLst>
                      </a:custGeom>
                      <a:solidFill>
                        <a:srgbClr val="C00000"/>
                      </a:solidFill>
                      <a:ln>
                        <a:noFill/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 w="444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grpSp>
                    <p:nvGrpSpPr>
                      <p:cNvPr id="99" name="Group 98"/>
                      <p:cNvGrpSpPr/>
                      <p:nvPr/>
                    </p:nvGrpSpPr>
                    <p:grpSpPr>
                      <a:xfrm>
                        <a:off x="1467025" y="3121311"/>
                        <a:ext cx="504000" cy="504000"/>
                        <a:chOff x="5266175" y="2851149"/>
                        <a:chExt cx="504000" cy="504000"/>
                      </a:xfrm>
                    </p:grpSpPr>
                    <p:sp>
                      <p:nvSpPr>
                        <p:cNvPr id="110" name="Oval 109"/>
                        <p:cNvSpPr/>
                        <p:nvPr/>
                      </p:nvSpPr>
                      <p:spPr>
                        <a:xfrm>
                          <a:off x="5374175" y="2959149"/>
                          <a:ext cx="288000" cy="288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chemeClr val="accent1">
                                <a:lumMod val="5000"/>
                                <a:lumOff val="95000"/>
                              </a:schemeClr>
                            </a:gs>
                            <a:gs pos="74000">
                              <a:schemeClr val="accent1">
                                <a:lumMod val="45000"/>
                                <a:lumOff val="55000"/>
                              </a:schemeClr>
                            </a:gs>
                            <a:gs pos="83000">
                              <a:schemeClr val="accent1">
                                <a:lumMod val="45000"/>
                                <a:lumOff val="55000"/>
                              </a:schemeClr>
                            </a:gs>
                            <a:gs pos="100000">
                              <a:schemeClr val="accent1">
                                <a:lumMod val="30000"/>
                                <a:lumOff val="7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scene3d>
                          <a:camera prst="orthographicFront"/>
                          <a:lightRig rig="threePt" dir="t"/>
                        </a:scene3d>
                        <a:sp3d>
                          <a:bevelT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13" name="Donut 112"/>
                        <p:cNvSpPr/>
                        <p:nvPr/>
                      </p:nvSpPr>
                      <p:spPr>
                        <a:xfrm>
                          <a:off x="5266175" y="2851149"/>
                          <a:ext cx="504000" cy="504000"/>
                        </a:xfrm>
                        <a:prstGeom prst="donut">
                          <a:avLst>
                            <a:gd name="adj" fmla="val 22677"/>
                          </a:avLst>
                        </a:prstGeom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n>
                          <a:noFill/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25400"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14" name="Group 13"/>
                      <p:cNvGrpSpPr/>
                      <p:nvPr/>
                    </p:nvGrpSpPr>
                    <p:grpSpPr>
                      <a:xfrm>
                        <a:off x="2919121" y="3206211"/>
                        <a:ext cx="419100" cy="419100"/>
                        <a:chOff x="5266175" y="2851149"/>
                        <a:chExt cx="419100" cy="419100"/>
                      </a:xfrm>
                    </p:grpSpPr>
                    <p:sp>
                      <p:nvSpPr>
                        <p:cNvPr id="9" name="Oval 8"/>
                        <p:cNvSpPr/>
                        <p:nvPr/>
                      </p:nvSpPr>
                      <p:spPr>
                        <a:xfrm>
                          <a:off x="5336025" y="2924174"/>
                          <a:ext cx="288000" cy="288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chemeClr val="accent1">
                                <a:lumMod val="5000"/>
                                <a:lumOff val="95000"/>
                              </a:schemeClr>
                            </a:gs>
                            <a:gs pos="74000">
                              <a:schemeClr val="accent1">
                                <a:lumMod val="45000"/>
                                <a:lumOff val="55000"/>
                              </a:schemeClr>
                            </a:gs>
                            <a:gs pos="83000">
                              <a:schemeClr val="accent1">
                                <a:lumMod val="45000"/>
                                <a:lumOff val="55000"/>
                              </a:schemeClr>
                            </a:gs>
                            <a:gs pos="100000">
                              <a:schemeClr val="accent1">
                                <a:lumMod val="30000"/>
                                <a:lumOff val="7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scene3d>
                          <a:camera prst="orthographicFront"/>
                          <a:lightRig rig="threePt" dir="t"/>
                        </a:scene3d>
                        <a:sp3d>
                          <a:bevelT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8" name="Donut 7"/>
                        <p:cNvSpPr/>
                        <p:nvPr/>
                      </p:nvSpPr>
                      <p:spPr>
                        <a:xfrm>
                          <a:off x="5266175" y="2851149"/>
                          <a:ext cx="419100" cy="419100"/>
                        </a:xfrm>
                        <a:prstGeom prst="donut">
                          <a:avLst>
                            <a:gd name="adj" fmla="val 22677"/>
                          </a:avLst>
                        </a:prstGeom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n>
                          <a:noFill/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25400"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</p:grpSp>
                <p:sp>
                  <p:nvSpPr>
                    <p:cNvPr id="15" name="Trapezoid 14"/>
                    <p:cNvSpPr/>
                    <p:nvPr/>
                  </p:nvSpPr>
                  <p:spPr>
                    <a:xfrm rot="5896056">
                      <a:off x="1336979" y="2769286"/>
                      <a:ext cx="83528" cy="330401"/>
                    </a:xfrm>
                    <a:prstGeom prst="trapezoid">
                      <a:avLst/>
                    </a:prstGeom>
                    <a:solidFill>
                      <a:srgbClr val="C00000"/>
                    </a:solidFill>
                    <a:ln>
                      <a:noFill/>
                    </a:ln>
                    <a:scene3d>
                      <a:camera prst="orthographicFront"/>
                      <a:lightRig rig="threePt" dir="t"/>
                    </a:scene3d>
                    <a:sp3d>
                      <a:bevelT/>
                    </a:sp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</p:grpSp>
        <p:grpSp>
          <p:nvGrpSpPr>
            <p:cNvPr id="52" name="Group 51"/>
            <p:cNvGrpSpPr/>
            <p:nvPr/>
          </p:nvGrpSpPr>
          <p:grpSpPr>
            <a:xfrm>
              <a:off x="1563735" y="3926511"/>
              <a:ext cx="2342458" cy="732588"/>
              <a:chOff x="1563735" y="3926511"/>
              <a:chExt cx="2342458" cy="732588"/>
            </a:xfrm>
          </p:grpSpPr>
          <p:sp>
            <p:nvSpPr>
              <p:cNvPr id="141" name="Rectangle 140"/>
              <p:cNvSpPr/>
              <p:nvPr/>
            </p:nvSpPr>
            <p:spPr>
              <a:xfrm>
                <a:off x="1660118" y="4440265"/>
                <a:ext cx="441960" cy="6210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17" name="Group 116"/>
              <p:cNvGrpSpPr/>
              <p:nvPr/>
            </p:nvGrpSpPr>
            <p:grpSpPr>
              <a:xfrm>
                <a:off x="1563735" y="3926511"/>
                <a:ext cx="2342458" cy="732588"/>
                <a:chOff x="1213542" y="2892723"/>
                <a:chExt cx="2342458" cy="732588"/>
              </a:xfrm>
            </p:grpSpPr>
            <p:grpSp>
              <p:nvGrpSpPr>
                <p:cNvPr id="118" name="Group 117"/>
                <p:cNvGrpSpPr/>
                <p:nvPr/>
              </p:nvGrpSpPr>
              <p:grpSpPr>
                <a:xfrm>
                  <a:off x="1656233" y="2920817"/>
                  <a:ext cx="560644" cy="340446"/>
                  <a:chOff x="1656233" y="2920817"/>
                  <a:chExt cx="560644" cy="340446"/>
                </a:xfrm>
              </p:grpSpPr>
              <p:grpSp>
                <p:nvGrpSpPr>
                  <p:cNvPr id="133" name="Group 132"/>
                  <p:cNvGrpSpPr/>
                  <p:nvPr/>
                </p:nvGrpSpPr>
                <p:grpSpPr>
                  <a:xfrm>
                    <a:off x="1779004" y="2947969"/>
                    <a:ext cx="250544" cy="187176"/>
                    <a:chOff x="5904986" y="1975481"/>
                    <a:chExt cx="250544" cy="187176"/>
                  </a:xfrm>
                </p:grpSpPr>
                <p:sp>
                  <p:nvSpPr>
                    <p:cNvPr id="135" name="Oval 134"/>
                    <p:cNvSpPr/>
                    <p:nvPr/>
                  </p:nvSpPr>
                  <p:spPr>
                    <a:xfrm>
                      <a:off x="5904986" y="1975481"/>
                      <a:ext cx="72000" cy="108000"/>
                    </a:xfrm>
                    <a:prstGeom prst="ellipse">
                      <a:avLst/>
                    </a:prstGeom>
                    <a:solidFill>
                      <a:schemeClr val="accent1">
                        <a:lumMod val="50000"/>
                      </a:schemeClr>
                    </a:solidFill>
                    <a:ln w="19050">
                      <a:solidFill>
                        <a:schemeClr val="accent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36" name="Straight Connector 135"/>
                    <p:cNvCxnSpPr/>
                    <p:nvPr/>
                  </p:nvCxnSpPr>
                  <p:spPr>
                    <a:xfrm>
                      <a:off x="5940228" y="2083481"/>
                      <a:ext cx="758" cy="79176"/>
                    </a:xfrm>
                    <a:prstGeom prst="line">
                      <a:avLst/>
                    </a:prstGeom>
                    <a:ln w="19050">
                      <a:solidFill>
                        <a:schemeClr val="accent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7" name="Straight Connector 136"/>
                    <p:cNvCxnSpPr/>
                    <p:nvPr/>
                  </p:nvCxnSpPr>
                  <p:spPr>
                    <a:xfrm>
                      <a:off x="5940986" y="2118552"/>
                      <a:ext cx="106899" cy="23242"/>
                    </a:xfrm>
                    <a:prstGeom prst="line">
                      <a:avLst/>
                    </a:prstGeom>
                    <a:ln w="19050" cap="rnd">
                      <a:solidFill>
                        <a:schemeClr val="accent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8" name="Straight Connector 137"/>
                    <p:cNvCxnSpPr/>
                    <p:nvPr/>
                  </p:nvCxnSpPr>
                  <p:spPr>
                    <a:xfrm flipV="1">
                      <a:off x="6103143" y="2047605"/>
                      <a:ext cx="52387" cy="84584"/>
                    </a:xfrm>
                    <a:prstGeom prst="line">
                      <a:avLst/>
                    </a:prstGeom>
                    <a:ln w="15875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9" name="Straight Connector 138"/>
                    <p:cNvCxnSpPr/>
                    <p:nvPr/>
                  </p:nvCxnSpPr>
                  <p:spPr>
                    <a:xfrm flipV="1">
                      <a:off x="6047885" y="2095310"/>
                      <a:ext cx="92867" cy="46484"/>
                    </a:xfrm>
                    <a:prstGeom prst="line">
                      <a:avLst/>
                    </a:prstGeom>
                    <a:ln w="19050" cap="rnd">
                      <a:solidFill>
                        <a:schemeClr val="accent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34" name="Pie 133"/>
                  <p:cNvSpPr/>
                  <p:nvPr/>
                </p:nvSpPr>
                <p:spPr>
                  <a:xfrm>
                    <a:off x="1656233" y="2920817"/>
                    <a:ext cx="560644" cy="340446"/>
                  </a:xfrm>
                  <a:prstGeom prst="pie">
                    <a:avLst>
                      <a:gd name="adj1" fmla="val 15827526"/>
                      <a:gd name="adj2" fmla="val 21599988"/>
                    </a:avLst>
                  </a:pr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  <a:alpha val="30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  <a:alpha val="30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  <a:alpha val="30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  <a:alpha val="3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9" name="Group 118"/>
                <p:cNvGrpSpPr/>
                <p:nvPr/>
              </p:nvGrpSpPr>
              <p:grpSpPr>
                <a:xfrm>
                  <a:off x="1213542" y="2892723"/>
                  <a:ext cx="2342458" cy="732588"/>
                  <a:chOff x="1213542" y="2892723"/>
                  <a:chExt cx="2342458" cy="732588"/>
                </a:xfrm>
              </p:grpSpPr>
              <p:sp>
                <p:nvSpPr>
                  <p:cNvPr id="120" name="Rounded Rectangle 119"/>
                  <p:cNvSpPr/>
                  <p:nvPr/>
                </p:nvSpPr>
                <p:spPr>
                  <a:xfrm>
                    <a:off x="1722205" y="2914723"/>
                    <a:ext cx="45719" cy="22973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scene3d>
                    <a:camera prst="orthographicFront"/>
                    <a:lightRig rig="threePt" dir="t"/>
                  </a:scene3d>
                  <a:sp3d>
                    <a:bevelT w="19050" h="381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121" name="Group 120"/>
                  <p:cNvGrpSpPr/>
                  <p:nvPr/>
                </p:nvGrpSpPr>
                <p:grpSpPr>
                  <a:xfrm>
                    <a:off x="1213542" y="2892723"/>
                    <a:ext cx="2342458" cy="732588"/>
                    <a:chOff x="1213542" y="2892723"/>
                    <a:chExt cx="2342458" cy="732588"/>
                  </a:xfrm>
                </p:grpSpPr>
                <p:sp>
                  <p:nvSpPr>
                    <p:cNvPr id="122" name="Rectangle 121"/>
                    <p:cNvSpPr/>
                    <p:nvPr/>
                  </p:nvSpPr>
                  <p:spPr>
                    <a:xfrm rot="20307985" flipH="1">
                      <a:off x="1387509" y="2929996"/>
                      <a:ext cx="45719" cy="223123"/>
                    </a:xfrm>
                    <a:prstGeom prst="rect">
                      <a:avLst/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  <a:scene3d>
                      <a:camera prst="orthographicFront"/>
                      <a:lightRig rig="threePt" dir="t"/>
                    </a:scene3d>
                    <a:sp3d>
                      <a:bevelT w="44450"/>
                    </a:sp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23" name="Rectangle 122"/>
                    <p:cNvSpPr/>
                    <p:nvPr/>
                  </p:nvSpPr>
                  <p:spPr>
                    <a:xfrm rot="20307985" flipH="1">
                      <a:off x="1449721" y="2927084"/>
                      <a:ext cx="45719" cy="223123"/>
                    </a:xfrm>
                    <a:prstGeom prst="rect">
                      <a:avLst/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  <a:scene3d>
                      <a:camera prst="orthographicFront"/>
                      <a:lightRig rig="threePt" dir="t"/>
                    </a:scene3d>
                    <a:sp3d>
                      <a:bevelT w="44450"/>
                    </a:sp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124" name="Group 123"/>
                    <p:cNvGrpSpPr/>
                    <p:nvPr/>
                  </p:nvGrpSpPr>
                  <p:grpSpPr>
                    <a:xfrm>
                      <a:off x="1378743" y="3083542"/>
                      <a:ext cx="2177257" cy="541769"/>
                      <a:chOff x="1378743" y="3083542"/>
                      <a:chExt cx="2177257" cy="541769"/>
                    </a:xfrm>
                  </p:grpSpPr>
                  <p:sp>
                    <p:nvSpPr>
                      <p:cNvPr id="126" name="Freeform 125"/>
                      <p:cNvSpPr/>
                      <p:nvPr/>
                    </p:nvSpPr>
                    <p:spPr>
                      <a:xfrm>
                        <a:off x="1378743" y="3083542"/>
                        <a:ext cx="2177257" cy="433769"/>
                      </a:xfrm>
                      <a:custGeom>
                        <a:avLst/>
                        <a:gdLst>
                          <a:gd name="connsiteX0" fmla="*/ 0 w 2177257"/>
                          <a:gd name="connsiteY0" fmla="*/ 0 h 433769"/>
                          <a:gd name="connsiteX1" fmla="*/ 842385 w 2177257"/>
                          <a:gd name="connsiteY1" fmla="*/ 0 h 433769"/>
                          <a:gd name="connsiteX2" fmla="*/ 2125085 w 2177257"/>
                          <a:gd name="connsiteY2" fmla="*/ 243858 h 433769"/>
                          <a:gd name="connsiteX3" fmla="*/ 2113855 w 2177257"/>
                          <a:gd name="connsiteY3" fmla="*/ 243858 h 433769"/>
                          <a:gd name="connsiteX4" fmla="*/ 2177257 w 2177257"/>
                          <a:gd name="connsiteY4" fmla="*/ 307260 h 433769"/>
                          <a:gd name="connsiteX5" fmla="*/ 2177257 w 2177257"/>
                          <a:gd name="connsiteY5" fmla="*/ 370367 h 433769"/>
                          <a:gd name="connsiteX6" fmla="*/ 2113855 w 2177257"/>
                          <a:gd name="connsiteY6" fmla="*/ 433769 h 433769"/>
                          <a:gd name="connsiteX7" fmla="*/ 842385 w 2177257"/>
                          <a:gd name="connsiteY7" fmla="*/ 433769 h 433769"/>
                          <a:gd name="connsiteX8" fmla="*/ 453929 w 2177257"/>
                          <a:gd name="connsiteY8" fmla="*/ 433769 h 433769"/>
                          <a:gd name="connsiteX9" fmla="*/ 0 w 2177257"/>
                          <a:gd name="connsiteY9" fmla="*/ 433769 h 433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177257" h="433769">
                            <a:moveTo>
                              <a:pt x="0" y="0"/>
                            </a:moveTo>
                            <a:lnTo>
                              <a:pt x="842385" y="0"/>
                            </a:lnTo>
                            <a:lnTo>
                              <a:pt x="2125085" y="243858"/>
                            </a:lnTo>
                            <a:lnTo>
                              <a:pt x="2113855" y="243858"/>
                            </a:lnTo>
                            <a:cubicBezTo>
                              <a:pt x="2148871" y="243858"/>
                              <a:pt x="2177257" y="272244"/>
                              <a:pt x="2177257" y="307260"/>
                            </a:cubicBezTo>
                            <a:lnTo>
                              <a:pt x="2177257" y="370367"/>
                            </a:lnTo>
                            <a:cubicBezTo>
                              <a:pt x="2177257" y="405383"/>
                              <a:pt x="2148871" y="433769"/>
                              <a:pt x="2113855" y="433769"/>
                            </a:cubicBezTo>
                            <a:lnTo>
                              <a:pt x="842385" y="433769"/>
                            </a:lnTo>
                            <a:lnTo>
                              <a:pt x="453929" y="433769"/>
                            </a:lnTo>
                            <a:lnTo>
                              <a:pt x="0" y="433769"/>
                            </a:lnTo>
                            <a:close/>
                          </a:path>
                        </a:pathLst>
                      </a:custGeom>
                      <a:solidFill>
                        <a:srgbClr val="07370D"/>
                      </a:solidFill>
                      <a:ln>
                        <a:noFill/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 w="444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grpSp>
                    <p:nvGrpSpPr>
                      <p:cNvPr id="127" name="Group 126"/>
                      <p:cNvGrpSpPr/>
                      <p:nvPr/>
                    </p:nvGrpSpPr>
                    <p:grpSpPr>
                      <a:xfrm>
                        <a:off x="1467025" y="3121311"/>
                        <a:ext cx="504000" cy="504000"/>
                        <a:chOff x="5266175" y="2851149"/>
                        <a:chExt cx="504000" cy="504000"/>
                      </a:xfrm>
                    </p:grpSpPr>
                    <p:sp>
                      <p:nvSpPr>
                        <p:cNvPr id="131" name="Oval 130"/>
                        <p:cNvSpPr/>
                        <p:nvPr/>
                      </p:nvSpPr>
                      <p:spPr>
                        <a:xfrm>
                          <a:off x="5374175" y="2959149"/>
                          <a:ext cx="288000" cy="288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chemeClr val="accent1">
                                <a:lumMod val="5000"/>
                                <a:lumOff val="95000"/>
                              </a:schemeClr>
                            </a:gs>
                            <a:gs pos="74000">
                              <a:schemeClr val="accent1">
                                <a:lumMod val="45000"/>
                                <a:lumOff val="55000"/>
                              </a:schemeClr>
                            </a:gs>
                            <a:gs pos="83000">
                              <a:schemeClr val="accent1">
                                <a:lumMod val="45000"/>
                                <a:lumOff val="55000"/>
                              </a:schemeClr>
                            </a:gs>
                            <a:gs pos="100000">
                              <a:schemeClr val="accent1">
                                <a:lumMod val="30000"/>
                                <a:lumOff val="7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scene3d>
                          <a:camera prst="orthographicFront"/>
                          <a:lightRig rig="threePt" dir="t"/>
                        </a:scene3d>
                        <a:sp3d>
                          <a:bevelT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32" name="Donut 131"/>
                        <p:cNvSpPr/>
                        <p:nvPr/>
                      </p:nvSpPr>
                      <p:spPr>
                        <a:xfrm>
                          <a:off x="5266175" y="2851149"/>
                          <a:ext cx="504000" cy="504000"/>
                        </a:xfrm>
                        <a:prstGeom prst="donut">
                          <a:avLst>
                            <a:gd name="adj" fmla="val 22677"/>
                          </a:avLst>
                        </a:prstGeom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n>
                          <a:noFill/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25400"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128" name="Group 127"/>
                      <p:cNvGrpSpPr/>
                      <p:nvPr/>
                    </p:nvGrpSpPr>
                    <p:grpSpPr>
                      <a:xfrm>
                        <a:off x="2919121" y="3206211"/>
                        <a:ext cx="419100" cy="419100"/>
                        <a:chOff x="5266175" y="2851149"/>
                        <a:chExt cx="419100" cy="419100"/>
                      </a:xfrm>
                    </p:grpSpPr>
                    <p:sp>
                      <p:nvSpPr>
                        <p:cNvPr id="129" name="Oval 128"/>
                        <p:cNvSpPr/>
                        <p:nvPr/>
                      </p:nvSpPr>
                      <p:spPr>
                        <a:xfrm>
                          <a:off x="5336025" y="2924174"/>
                          <a:ext cx="288000" cy="288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chemeClr val="accent1">
                                <a:lumMod val="5000"/>
                                <a:lumOff val="95000"/>
                              </a:schemeClr>
                            </a:gs>
                            <a:gs pos="74000">
                              <a:schemeClr val="accent1">
                                <a:lumMod val="45000"/>
                                <a:lumOff val="55000"/>
                              </a:schemeClr>
                            </a:gs>
                            <a:gs pos="83000">
                              <a:schemeClr val="accent1">
                                <a:lumMod val="45000"/>
                                <a:lumOff val="55000"/>
                              </a:schemeClr>
                            </a:gs>
                            <a:gs pos="100000">
                              <a:schemeClr val="accent1">
                                <a:lumMod val="30000"/>
                                <a:lumOff val="7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scene3d>
                          <a:camera prst="orthographicFront"/>
                          <a:lightRig rig="threePt" dir="t"/>
                        </a:scene3d>
                        <a:sp3d>
                          <a:bevelT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30" name="Donut 129"/>
                        <p:cNvSpPr/>
                        <p:nvPr/>
                      </p:nvSpPr>
                      <p:spPr>
                        <a:xfrm>
                          <a:off x="5266175" y="2851149"/>
                          <a:ext cx="419100" cy="419100"/>
                        </a:xfrm>
                        <a:prstGeom prst="donut">
                          <a:avLst>
                            <a:gd name="adj" fmla="val 22677"/>
                          </a:avLst>
                        </a:prstGeom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n>
                          <a:noFill/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25400"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</p:grpSp>
                <p:sp>
                  <p:nvSpPr>
                    <p:cNvPr id="125" name="Trapezoid 124"/>
                    <p:cNvSpPr/>
                    <p:nvPr/>
                  </p:nvSpPr>
                  <p:spPr>
                    <a:xfrm rot="5896056">
                      <a:off x="1336979" y="2769286"/>
                      <a:ext cx="83528" cy="330401"/>
                    </a:xfrm>
                    <a:prstGeom prst="trapezoid">
                      <a:avLst/>
                    </a:prstGeom>
                    <a:solidFill>
                      <a:srgbClr val="07370D"/>
                    </a:solidFill>
                    <a:ln>
                      <a:noFill/>
                    </a:ln>
                    <a:scene3d>
                      <a:camera prst="orthographicFront"/>
                      <a:lightRig rig="threePt" dir="t"/>
                    </a:scene3d>
                    <a:sp3d>
                      <a:bevelT/>
                    </a:sp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</p:grpSp>
      </p:grpSp>
      <p:sp>
        <p:nvSpPr>
          <p:cNvPr id="56" name="Rectangle 55"/>
          <p:cNvSpPr/>
          <p:nvPr/>
        </p:nvSpPr>
        <p:spPr>
          <a:xfrm>
            <a:off x="457199" y="5211194"/>
            <a:ext cx="8285163" cy="41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34000"/>
              </a:lnSpc>
              <a:spcBef>
                <a:spcPct val="20000"/>
              </a:spcBef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Starting at the same time, both cars accelerate from rest.</a:t>
            </a:r>
          </a:p>
        </p:txBody>
      </p:sp>
    </p:spTree>
    <p:extLst>
      <p:ext uri="{BB962C8B-B14F-4D97-AF65-F5344CB8AC3E}">
        <p14:creationId xmlns:p14="http://schemas.microsoft.com/office/powerpoint/2010/main" val="38127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Picture 137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Drag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race II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red car has twice the top speed.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2" y="4254628"/>
            <a:ext cx="319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8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 first, the red car accelerates at twice the rate.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5062" y="4914446"/>
            <a:ext cx="319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64238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US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After 1 s, the red car has about twice the speed.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45062" y="5574264"/>
            <a:ext cx="319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64238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 the red car speeds up, its acceleration goes down.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</a:p>
        </p:txBody>
      </p:sp>
      <p:sp>
        <p:nvSpPr>
          <p:cNvPr id="128" name="Text Placeholder 16"/>
          <p:cNvSpPr txBox="1">
            <a:spLocks/>
          </p:cNvSpPr>
          <p:nvPr/>
        </p:nvSpPr>
        <p:spPr>
          <a:xfrm>
            <a:off x="457200" y="863125"/>
            <a:ext cx="8285163" cy="622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The red car is pushed with twice the force as </a:t>
            </a:r>
            <a:r>
              <a:rPr kumimoji="0" lang="en-US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</a:rPr>
              <a:t>the green car.</a:t>
            </a:r>
            <a:endParaRPr lang="en-US" dirty="0"/>
          </a:p>
        </p:txBody>
      </p:sp>
      <p:sp>
        <p:nvSpPr>
          <p:cNvPr id="129" name="Text Placeholder 16"/>
          <p:cNvSpPr txBox="1">
            <a:spLocks/>
          </p:cNvSpPr>
          <p:nvPr/>
        </p:nvSpPr>
        <p:spPr>
          <a:xfrm>
            <a:off x="457201" y="2974396"/>
            <a:ext cx="5538158" cy="543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What do you think about each statement?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4287995" y="1518199"/>
            <a:ext cx="3047882" cy="758470"/>
            <a:chOff x="4287995" y="1480099"/>
            <a:chExt cx="3047882" cy="758470"/>
          </a:xfrm>
        </p:grpSpPr>
        <p:grpSp>
          <p:nvGrpSpPr>
            <p:cNvPr id="66" name="Group 65"/>
            <p:cNvGrpSpPr/>
            <p:nvPr/>
          </p:nvGrpSpPr>
          <p:grpSpPr>
            <a:xfrm>
              <a:off x="4993419" y="1505981"/>
              <a:ext cx="2342458" cy="732588"/>
              <a:chOff x="2015405" y="2892058"/>
              <a:chExt cx="2342458" cy="732588"/>
            </a:xfrm>
          </p:grpSpPr>
          <p:sp>
            <p:nvSpPr>
              <p:cNvPr id="103" name="Rectangle 102"/>
              <p:cNvSpPr/>
              <p:nvPr/>
            </p:nvSpPr>
            <p:spPr>
              <a:xfrm>
                <a:off x="2118117" y="3396826"/>
                <a:ext cx="441960" cy="6210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Rectangle 103"/>
              <p:cNvSpPr/>
              <p:nvPr/>
            </p:nvSpPr>
            <p:spPr>
              <a:xfrm>
                <a:off x="2118117" y="3306318"/>
                <a:ext cx="441960" cy="6210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05" name="Group 104"/>
              <p:cNvGrpSpPr/>
              <p:nvPr/>
            </p:nvGrpSpPr>
            <p:grpSpPr>
              <a:xfrm>
                <a:off x="2015405" y="2892058"/>
                <a:ext cx="2342458" cy="732588"/>
                <a:chOff x="1213542" y="2892723"/>
                <a:chExt cx="2342458" cy="732588"/>
              </a:xfrm>
            </p:grpSpPr>
            <p:grpSp>
              <p:nvGrpSpPr>
                <p:cNvPr id="106" name="Group 105"/>
                <p:cNvGrpSpPr/>
                <p:nvPr/>
              </p:nvGrpSpPr>
              <p:grpSpPr>
                <a:xfrm>
                  <a:off x="1656233" y="2920817"/>
                  <a:ext cx="560644" cy="340446"/>
                  <a:chOff x="1656233" y="2920817"/>
                  <a:chExt cx="560644" cy="340446"/>
                </a:xfrm>
              </p:grpSpPr>
              <p:grpSp>
                <p:nvGrpSpPr>
                  <p:cNvPr id="121" name="Group 120"/>
                  <p:cNvGrpSpPr/>
                  <p:nvPr/>
                </p:nvGrpSpPr>
                <p:grpSpPr>
                  <a:xfrm>
                    <a:off x="1779004" y="2947969"/>
                    <a:ext cx="250544" cy="187176"/>
                    <a:chOff x="5904986" y="1975481"/>
                    <a:chExt cx="250544" cy="187176"/>
                  </a:xfrm>
                </p:grpSpPr>
                <p:sp>
                  <p:nvSpPr>
                    <p:cNvPr id="123" name="Oval 122"/>
                    <p:cNvSpPr/>
                    <p:nvPr/>
                  </p:nvSpPr>
                  <p:spPr>
                    <a:xfrm>
                      <a:off x="5904986" y="1975481"/>
                      <a:ext cx="72000" cy="108000"/>
                    </a:xfrm>
                    <a:prstGeom prst="ellipse">
                      <a:avLst/>
                    </a:prstGeom>
                    <a:solidFill>
                      <a:schemeClr val="accent1">
                        <a:lumMod val="50000"/>
                      </a:schemeClr>
                    </a:solidFill>
                    <a:ln w="19050">
                      <a:solidFill>
                        <a:schemeClr val="accent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24" name="Straight Connector 123"/>
                    <p:cNvCxnSpPr/>
                    <p:nvPr/>
                  </p:nvCxnSpPr>
                  <p:spPr>
                    <a:xfrm>
                      <a:off x="5940228" y="2083481"/>
                      <a:ext cx="758" cy="79176"/>
                    </a:xfrm>
                    <a:prstGeom prst="line">
                      <a:avLst/>
                    </a:prstGeom>
                    <a:ln w="19050">
                      <a:solidFill>
                        <a:schemeClr val="accent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5" name="Straight Connector 124"/>
                    <p:cNvCxnSpPr/>
                    <p:nvPr/>
                  </p:nvCxnSpPr>
                  <p:spPr>
                    <a:xfrm>
                      <a:off x="5940986" y="2118552"/>
                      <a:ext cx="106899" cy="23242"/>
                    </a:xfrm>
                    <a:prstGeom prst="line">
                      <a:avLst/>
                    </a:prstGeom>
                    <a:ln w="19050" cap="rnd">
                      <a:solidFill>
                        <a:schemeClr val="accent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6" name="Straight Connector 125"/>
                    <p:cNvCxnSpPr/>
                    <p:nvPr/>
                  </p:nvCxnSpPr>
                  <p:spPr>
                    <a:xfrm flipV="1">
                      <a:off x="6103143" y="2047605"/>
                      <a:ext cx="52387" cy="84584"/>
                    </a:xfrm>
                    <a:prstGeom prst="line">
                      <a:avLst/>
                    </a:prstGeom>
                    <a:ln w="15875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7" name="Straight Connector 126"/>
                    <p:cNvCxnSpPr/>
                    <p:nvPr/>
                  </p:nvCxnSpPr>
                  <p:spPr>
                    <a:xfrm flipV="1">
                      <a:off x="6047885" y="2095310"/>
                      <a:ext cx="92867" cy="46484"/>
                    </a:xfrm>
                    <a:prstGeom prst="line">
                      <a:avLst/>
                    </a:prstGeom>
                    <a:ln w="19050" cap="rnd">
                      <a:solidFill>
                        <a:schemeClr val="accent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22" name="Pie 121"/>
                  <p:cNvSpPr/>
                  <p:nvPr/>
                </p:nvSpPr>
                <p:spPr>
                  <a:xfrm>
                    <a:off x="1656233" y="2920817"/>
                    <a:ext cx="560644" cy="340446"/>
                  </a:xfrm>
                  <a:prstGeom prst="pie">
                    <a:avLst>
                      <a:gd name="adj1" fmla="val 15827526"/>
                      <a:gd name="adj2" fmla="val 21599988"/>
                    </a:avLst>
                  </a:pr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  <a:alpha val="30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  <a:alpha val="30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  <a:alpha val="30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  <a:alpha val="3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7" name="Group 106"/>
                <p:cNvGrpSpPr/>
                <p:nvPr/>
              </p:nvGrpSpPr>
              <p:grpSpPr>
                <a:xfrm>
                  <a:off x="1213542" y="2892723"/>
                  <a:ext cx="2342458" cy="732588"/>
                  <a:chOff x="1213542" y="2892723"/>
                  <a:chExt cx="2342458" cy="732588"/>
                </a:xfrm>
              </p:grpSpPr>
              <p:sp>
                <p:nvSpPr>
                  <p:cNvPr id="108" name="Rounded Rectangle 107"/>
                  <p:cNvSpPr/>
                  <p:nvPr/>
                </p:nvSpPr>
                <p:spPr>
                  <a:xfrm>
                    <a:off x="1722205" y="2914723"/>
                    <a:ext cx="45719" cy="22973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scene3d>
                    <a:camera prst="orthographicFront"/>
                    <a:lightRig rig="threePt" dir="t"/>
                  </a:scene3d>
                  <a:sp3d>
                    <a:bevelT w="19050" h="381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109" name="Group 108"/>
                  <p:cNvGrpSpPr/>
                  <p:nvPr/>
                </p:nvGrpSpPr>
                <p:grpSpPr>
                  <a:xfrm>
                    <a:off x="1213542" y="2892723"/>
                    <a:ext cx="2342458" cy="732588"/>
                    <a:chOff x="1213542" y="2892723"/>
                    <a:chExt cx="2342458" cy="732588"/>
                  </a:xfrm>
                </p:grpSpPr>
                <p:sp>
                  <p:nvSpPr>
                    <p:cNvPr id="110" name="Rectangle 109"/>
                    <p:cNvSpPr/>
                    <p:nvPr/>
                  </p:nvSpPr>
                  <p:spPr>
                    <a:xfrm rot="20307985" flipH="1">
                      <a:off x="1387509" y="2929996"/>
                      <a:ext cx="45719" cy="223123"/>
                    </a:xfrm>
                    <a:prstGeom prst="rect">
                      <a:avLst/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  <a:scene3d>
                      <a:camera prst="orthographicFront"/>
                      <a:lightRig rig="threePt" dir="t"/>
                    </a:scene3d>
                    <a:sp3d>
                      <a:bevelT w="44450"/>
                    </a:sp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11" name="Rectangle 110"/>
                    <p:cNvSpPr/>
                    <p:nvPr/>
                  </p:nvSpPr>
                  <p:spPr>
                    <a:xfrm rot="20307985" flipH="1">
                      <a:off x="1449721" y="2927084"/>
                      <a:ext cx="45719" cy="223123"/>
                    </a:xfrm>
                    <a:prstGeom prst="rect">
                      <a:avLst/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  <a:scene3d>
                      <a:camera prst="orthographicFront"/>
                      <a:lightRig rig="threePt" dir="t"/>
                    </a:scene3d>
                    <a:sp3d>
                      <a:bevelT w="44450"/>
                    </a:sp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112" name="Group 111"/>
                    <p:cNvGrpSpPr/>
                    <p:nvPr/>
                  </p:nvGrpSpPr>
                  <p:grpSpPr>
                    <a:xfrm>
                      <a:off x="1378743" y="3083542"/>
                      <a:ext cx="2177257" cy="541769"/>
                      <a:chOff x="1378743" y="3083542"/>
                      <a:chExt cx="2177257" cy="541769"/>
                    </a:xfrm>
                  </p:grpSpPr>
                  <p:sp>
                    <p:nvSpPr>
                      <p:cNvPr id="114" name="Freeform 113"/>
                      <p:cNvSpPr/>
                      <p:nvPr/>
                    </p:nvSpPr>
                    <p:spPr>
                      <a:xfrm>
                        <a:off x="1378743" y="3083542"/>
                        <a:ext cx="2177257" cy="433769"/>
                      </a:xfrm>
                      <a:custGeom>
                        <a:avLst/>
                        <a:gdLst>
                          <a:gd name="connsiteX0" fmla="*/ 0 w 2177257"/>
                          <a:gd name="connsiteY0" fmla="*/ 0 h 433769"/>
                          <a:gd name="connsiteX1" fmla="*/ 842385 w 2177257"/>
                          <a:gd name="connsiteY1" fmla="*/ 0 h 433769"/>
                          <a:gd name="connsiteX2" fmla="*/ 2125085 w 2177257"/>
                          <a:gd name="connsiteY2" fmla="*/ 243858 h 433769"/>
                          <a:gd name="connsiteX3" fmla="*/ 2113855 w 2177257"/>
                          <a:gd name="connsiteY3" fmla="*/ 243858 h 433769"/>
                          <a:gd name="connsiteX4" fmla="*/ 2177257 w 2177257"/>
                          <a:gd name="connsiteY4" fmla="*/ 307260 h 433769"/>
                          <a:gd name="connsiteX5" fmla="*/ 2177257 w 2177257"/>
                          <a:gd name="connsiteY5" fmla="*/ 370367 h 433769"/>
                          <a:gd name="connsiteX6" fmla="*/ 2113855 w 2177257"/>
                          <a:gd name="connsiteY6" fmla="*/ 433769 h 433769"/>
                          <a:gd name="connsiteX7" fmla="*/ 842385 w 2177257"/>
                          <a:gd name="connsiteY7" fmla="*/ 433769 h 433769"/>
                          <a:gd name="connsiteX8" fmla="*/ 453929 w 2177257"/>
                          <a:gd name="connsiteY8" fmla="*/ 433769 h 433769"/>
                          <a:gd name="connsiteX9" fmla="*/ 0 w 2177257"/>
                          <a:gd name="connsiteY9" fmla="*/ 433769 h 433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177257" h="433769">
                            <a:moveTo>
                              <a:pt x="0" y="0"/>
                            </a:moveTo>
                            <a:lnTo>
                              <a:pt x="842385" y="0"/>
                            </a:lnTo>
                            <a:lnTo>
                              <a:pt x="2125085" y="243858"/>
                            </a:lnTo>
                            <a:lnTo>
                              <a:pt x="2113855" y="243858"/>
                            </a:lnTo>
                            <a:cubicBezTo>
                              <a:pt x="2148871" y="243858"/>
                              <a:pt x="2177257" y="272244"/>
                              <a:pt x="2177257" y="307260"/>
                            </a:cubicBezTo>
                            <a:lnTo>
                              <a:pt x="2177257" y="370367"/>
                            </a:lnTo>
                            <a:cubicBezTo>
                              <a:pt x="2177257" y="405383"/>
                              <a:pt x="2148871" y="433769"/>
                              <a:pt x="2113855" y="433769"/>
                            </a:cubicBezTo>
                            <a:lnTo>
                              <a:pt x="842385" y="433769"/>
                            </a:lnTo>
                            <a:lnTo>
                              <a:pt x="453929" y="433769"/>
                            </a:lnTo>
                            <a:lnTo>
                              <a:pt x="0" y="433769"/>
                            </a:lnTo>
                            <a:close/>
                          </a:path>
                        </a:pathLst>
                      </a:custGeom>
                      <a:solidFill>
                        <a:srgbClr val="C00000"/>
                      </a:solidFill>
                      <a:ln>
                        <a:noFill/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 w="444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grpSp>
                    <p:nvGrpSpPr>
                      <p:cNvPr id="115" name="Group 114"/>
                      <p:cNvGrpSpPr/>
                      <p:nvPr/>
                    </p:nvGrpSpPr>
                    <p:grpSpPr>
                      <a:xfrm>
                        <a:off x="1467025" y="3121311"/>
                        <a:ext cx="504000" cy="504000"/>
                        <a:chOff x="5266175" y="2851149"/>
                        <a:chExt cx="504000" cy="504000"/>
                      </a:xfrm>
                    </p:grpSpPr>
                    <p:sp>
                      <p:nvSpPr>
                        <p:cNvPr id="119" name="Oval 118"/>
                        <p:cNvSpPr/>
                        <p:nvPr/>
                      </p:nvSpPr>
                      <p:spPr>
                        <a:xfrm>
                          <a:off x="5374175" y="2959149"/>
                          <a:ext cx="288000" cy="288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chemeClr val="accent1">
                                <a:lumMod val="5000"/>
                                <a:lumOff val="95000"/>
                              </a:schemeClr>
                            </a:gs>
                            <a:gs pos="74000">
                              <a:schemeClr val="accent1">
                                <a:lumMod val="45000"/>
                                <a:lumOff val="55000"/>
                              </a:schemeClr>
                            </a:gs>
                            <a:gs pos="83000">
                              <a:schemeClr val="accent1">
                                <a:lumMod val="45000"/>
                                <a:lumOff val="55000"/>
                              </a:schemeClr>
                            </a:gs>
                            <a:gs pos="100000">
                              <a:schemeClr val="accent1">
                                <a:lumMod val="30000"/>
                                <a:lumOff val="7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scene3d>
                          <a:camera prst="orthographicFront"/>
                          <a:lightRig rig="threePt" dir="t"/>
                        </a:scene3d>
                        <a:sp3d>
                          <a:bevelT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20" name="Donut 119"/>
                        <p:cNvSpPr/>
                        <p:nvPr/>
                      </p:nvSpPr>
                      <p:spPr>
                        <a:xfrm>
                          <a:off x="5266175" y="2851149"/>
                          <a:ext cx="504000" cy="504000"/>
                        </a:xfrm>
                        <a:prstGeom prst="donut">
                          <a:avLst>
                            <a:gd name="adj" fmla="val 22677"/>
                          </a:avLst>
                        </a:prstGeom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n>
                          <a:noFill/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25400"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116" name="Group 115"/>
                      <p:cNvGrpSpPr/>
                      <p:nvPr/>
                    </p:nvGrpSpPr>
                    <p:grpSpPr>
                      <a:xfrm>
                        <a:off x="2919121" y="3206211"/>
                        <a:ext cx="419100" cy="419100"/>
                        <a:chOff x="5266175" y="2851149"/>
                        <a:chExt cx="419100" cy="419100"/>
                      </a:xfrm>
                    </p:grpSpPr>
                    <p:sp>
                      <p:nvSpPr>
                        <p:cNvPr id="117" name="Oval 116"/>
                        <p:cNvSpPr/>
                        <p:nvPr/>
                      </p:nvSpPr>
                      <p:spPr>
                        <a:xfrm>
                          <a:off x="5336025" y="2924174"/>
                          <a:ext cx="288000" cy="288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chemeClr val="accent1">
                                <a:lumMod val="5000"/>
                                <a:lumOff val="95000"/>
                              </a:schemeClr>
                            </a:gs>
                            <a:gs pos="74000">
                              <a:schemeClr val="accent1">
                                <a:lumMod val="45000"/>
                                <a:lumOff val="55000"/>
                              </a:schemeClr>
                            </a:gs>
                            <a:gs pos="83000">
                              <a:schemeClr val="accent1">
                                <a:lumMod val="45000"/>
                                <a:lumOff val="55000"/>
                              </a:schemeClr>
                            </a:gs>
                            <a:gs pos="100000">
                              <a:schemeClr val="accent1">
                                <a:lumMod val="30000"/>
                                <a:lumOff val="7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scene3d>
                          <a:camera prst="orthographicFront"/>
                          <a:lightRig rig="threePt" dir="t"/>
                        </a:scene3d>
                        <a:sp3d>
                          <a:bevelT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18" name="Donut 117"/>
                        <p:cNvSpPr/>
                        <p:nvPr/>
                      </p:nvSpPr>
                      <p:spPr>
                        <a:xfrm>
                          <a:off x="5266175" y="2851149"/>
                          <a:ext cx="419100" cy="419100"/>
                        </a:xfrm>
                        <a:prstGeom prst="donut">
                          <a:avLst>
                            <a:gd name="adj" fmla="val 22677"/>
                          </a:avLst>
                        </a:prstGeom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n>
                          <a:noFill/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25400"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</p:grpSp>
                <p:sp>
                  <p:nvSpPr>
                    <p:cNvPr id="113" name="Trapezoid 112"/>
                    <p:cNvSpPr/>
                    <p:nvPr/>
                  </p:nvSpPr>
                  <p:spPr>
                    <a:xfrm rot="5896056">
                      <a:off x="1336979" y="2769286"/>
                      <a:ext cx="83528" cy="330401"/>
                    </a:xfrm>
                    <a:prstGeom prst="trapezoid">
                      <a:avLst/>
                    </a:prstGeom>
                    <a:solidFill>
                      <a:srgbClr val="C00000"/>
                    </a:solidFill>
                    <a:ln>
                      <a:noFill/>
                    </a:ln>
                    <a:scene3d>
                      <a:camera prst="orthographicFront"/>
                      <a:lightRig rig="threePt" dir="t"/>
                    </a:scene3d>
                    <a:sp3d>
                      <a:bevelT/>
                    </a:sp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</p:grpSp>
        <p:cxnSp>
          <p:nvCxnSpPr>
            <p:cNvPr id="130" name="Straight Connector 129"/>
            <p:cNvCxnSpPr/>
            <p:nvPr/>
          </p:nvCxnSpPr>
          <p:spPr>
            <a:xfrm>
              <a:off x="4287995" y="1480099"/>
              <a:ext cx="4381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>
              <a:off x="4507070" y="1819469"/>
              <a:ext cx="4381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>
              <a:off x="4305510" y="2090013"/>
              <a:ext cx="43815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1112995" y="2041067"/>
            <a:ext cx="2880390" cy="732588"/>
            <a:chOff x="1112995" y="1926767"/>
            <a:chExt cx="2880390" cy="732588"/>
          </a:xfrm>
        </p:grpSpPr>
        <p:grpSp>
          <p:nvGrpSpPr>
            <p:cNvPr id="67" name="Group 66"/>
            <p:cNvGrpSpPr/>
            <p:nvPr/>
          </p:nvGrpSpPr>
          <p:grpSpPr>
            <a:xfrm>
              <a:off x="1650927" y="1926767"/>
              <a:ext cx="2342458" cy="732588"/>
              <a:chOff x="1563735" y="3926511"/>
              <a:chExt cx="2342458" cy="732588"/>
            </a:xfrm>
          </p:grpSpPr>
          <p:sp>
            <p:nvSpPr>
              <p:cNvPr id="68" name="Rectangle 67"/>
              <p:cNvSpPr/>
              <p:nvPr/>
            </p:nvSpPr>
            <p:spPr>
              <a:xfrm>
                <a:off x="1660118" y="4440265"/>
                <a:ext cx="441960" cy="6210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7" name="Group 76"/>
              <p:cNvGrpSpPr/>
              <p:nvPr/>
            </p:nvGrpSpPr>
            <p:grpSpPr>
              <a:xfrm>
                <a:off x="1563735" y="3926511"/>
                <a:ext cx="2342458" cy="732588"/>
                <a:chOff x="1213542" y="2892723"/>
                <a:chExt cx="2342458" cy="732588"/>
              </a:xfrm>
            </p:grpSpPr>
            <p:grpSp>
              <p:nvGrpSpPr>
                <p:cNvPr id="81" name="Group 80"/>
                <p:cNvGrpSpPr/>
                <p:nvPr/>
              </p:nvGrpSpPr>
              <p:grpSpPr>
                <a:xfrm>
                  <a:off x="1656233" y="2920817"/>
                  <a:ext cx="560644" cy="340446"/>
                  <a:chOff x="1656233" y="2920817"/>
                  <a:chExt cx="560644" cy="340446"/>
                </a:xfrm>
              </p:grpSpPr>
              <p:grpSp>
                <p:nvGrpSpPr>
                  <p:cNvPr id="96" name="Group 95"/>
                  <p:cNvGrpSpPr/>
                  <p:nvPr/>
                </p:nvGrpSpPr>
                <p:grpSpPr>
                  <a:xfrm>
                    <a:off x="1779004" y="2947969"/>
                    <a:ext cx="250544" cy="187176"/>
                    <a:chOff x="5904986" y="1975481"/>
                    <a:chExt cx="250544" cy="187176"/>
                  </a:xfrm>
                </p:grpSpPr>
                <p:sp>
                  <p:nvSpPr>
                    <p:cNvPr id="98" name="Oval 97"/>
                    <p:cNvSpPr/>
                    <p:nvPr/>
                  </p:nvSpPr>
                  <p:spPr>
                    <a:xfrm>
                      <a:off x="5904986" y="1975481"/>
                      <a:ext cx="72000" cy="108000"/>
                    </a:xfrm>
                    <a:prstGeom prst="ellipse">
                      <a:avLst/>
                    </a:prstGeom>
                    <a:solidFill>
                      <a:schemeClr val="accent1">
                        <a:lumMod val="50000"/>
                      </a:schemeClr>
                    </a:solidFill>
                    <a:ln w="19050">
                      <a:solidFill>
                        <a:schemeClr val="accent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99" name="Straight Connector 98"/>
                    <p:cNvCxnSpPr/>
                    <p:nvPr/>
                  </p:nvCxnSpPr>
                  <p:spPr>
                    <a:xfrm>
                      <a:off x="5940228" y="2083481"/>
                      <a:ext cx="758" cy="79176"/>
                    </a:xfrm>
                    <a:prstGeom prst="line">
                      <a:avLst/>
                    </a:prstGeom>
                    <a:ln w="19050">
                      <a:solidFill>
                        <a:schemeClr val="accent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0" name="Straight Connector 99"/>
                    <p:cNvCxnSpPr/>
                    <p:nvPr/>
                  </p:nvCxnSpPr>
                  <p:spPr>
                    <a:xfrm>
                      <a:off x="5940986" y="2118552"/>
                      <a:ext cx="106899" cy="23242"/>
                    </a:xfrm>
                    <a:prstGeom prst="line">
                      <a:avLst/>
                    </a:prstGeom>
                    <a:ln w="19050" cap="rnd">
                      <a:solidFill>
                        <a:schemeClr val="accent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1" name="Straight Connector 100"/>
                    <p:cNvCxnSpPr/>
                    <p:nvPr/>
                  </p:nvCxnSpPr>
                  <p:spPr>
                    <a:xfrm flipV="1">
                      <a:off x="6103143" y="2047605"/>
                      <a:ext cx="52387" cy="84584"/>
                    </a:xfrm>
                    <a:prstGeom prst="line">
                      <a:avLst/>
                    </a:prstGeom>
                    <a:ln w="15875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2" name="Straight Connector 101"/>
                    <p:cNvCxnSpPr/>
                    <p:nvPr/>
                  </p:nvCxnSpPr>
                  <p:spPr>
                    <a:xfrm flipV="1">
                      <a:off x="6047885" y="2095310"/>
                      <a:ext cx="92867" cy="46484"/>
                    </a:xfrm>
                    <a:prstGeom prst="line">
                      <a:avLst/>
                    </a:prstGeom>
                    <a:ln w="19050" cap="rnd">
                      <a:solidFill>
                        <a:schemeClr val="accent1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97" name="Pie 96"/>
                  <p:cNvSpPr/>
                  <p:nvPr/>
                </p:nvSpPr>
                <p:spPr>
                  <a:xfrm>
                    <a:off x="1656233" y="2920817"/>
                    <a:ext cx="560644" cy="340446"/>
                  </a:xfrm>
                  <a:prstGeom prst="pie">
                    <a:avLst>
                      <a:gd name="adj1" fmla="val 15827526"/>
                      <a:gd name="adj2" fmla="val 21599988"/>
                    </a:avLst>
                  </a:prstGeom>
                  <a:gradFill>
                    <a:gsLst>
                      <a:gs pos="0">
                        <a:schemeClr val="accent1">
                          <a:lumMod val="5000"/>
                          <a:lumOff val="95000"/>
                          <a:alpha val="30000"/>
                        </a:schemeClr>
                      </a:gs>
                      <a:gs pos="74000">
                        <a:schemeClr val="accent1">
                          <a:lumMod val="45000"/>
                          <a:lumOff val="55000"/>
                          <a:alpha val="30000"/>
                        </a:schemeClr>
                      </a:gs>
                      <a:gs pos="83000">
                        <a:schemeClr val="accent1">
                          <a:lumMod val="45000"/>
                          <a:lumOff val="55000"/>
                          <a:alpha val="30000"/>
                        </a:schemeClr>
                      </a:gs>
                      <a:gs pos="100000">
                        <a:schemeClr val="accent1">
                          <a:lumMod val="30000"/>
                          <a:lumOff val="70000"/>
                          <a:alpha val="30000"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82" name="Group 81"/>
                <p:cNvGrpSpPr/>
                <p:nvPr/>
              </p:nvGrpSpPr>
              <p:grpSpPr>
                <a:xfrm>
                  <a:off x="1213542" y="2892723"/>
                  <a:ext cx="2342458" cy="732588"/>
                  <a:chOff x="1213542" y="2892723"/>
                  <a:chExt cx="2342458" cy="732588"/>
                </a:xfrm>
              </p:grpSpPr>
              <p:sp>
                <p:nvSpPr>
                  <p:cNvPr id="83" name="Rounded Rectangle 82"/>
                  <p:cNvSpPr/>
                  <p:nvPr/>
                </p:nvSpPr>
                <p:spPr>
                  <a:xfrm>
                    <a:off x="1722205" y="2914723"/>
                    <a:ext cx="45719" cy="22973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scene3d>
                    <a:camera prst="orthographicFront"/>
                    <a:lightRig rig="threePt" dir="t"/>
                  </a:scene3d>
                  <a:sp3d>
                    <a:bevelT w="19050" h="381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84" name="Group 83"/>
                  <p:cNvGrpSpPr/>
                  <p:nvPr/>
                </p:nvGrpSpPr>
                <p:grpSpPr>
                  <a:xfrm>
                    <a:off x="1213542" y="2892723"/>
                    <a:ext cx="2342458" cy="732588"/>
                    <a:chOff x="1213542" y="2892723"/>
                    <a:chExt cx="2342458" cy="732588"/>
                  </a:xfrm>
                </p:grpSpPr>
                <p:sp>
                  <p:nvSpPr>
                    <p:cNvPr id="85" name="Rectangle 84"/>
                    <p:cNvSpPr/>
                    <p:nvPr/>
                  </p:nvSpPr>
                  <p:spPr>
                    <a:xfrm rot="20307985" flipH="1">
                      <a:off x="1387509" y="2929996"/>
                      <a:ext cx="45719" cy="223123"/>
                    </a:xfrm>
                    <a:prstGeom prst="rect">
                      <a:avLst/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  <a:scene3d>
                      <a:camera prst="orthographicFront"/>
                      <a:lightRig rig="threePt" dir="t"/>
                    </a:scene3d>
                    <a:sp3d>
                      <a:bevelT w="44450"/>
                    </a:sp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6" name="Rectangle 85"/>
                    <p:cNvSpPr/>
                    <p:nvPr/>
                  </p:nvSpPr>
                  <p:spPr>
                    <a:xfrm rot="20307985" flipH="1">
                      <a:off x="1449721" y="2927084"/>
                      <a:ext cx="45719" cy="223123"/>
                    </a:xfrm>
                    <a:prstGeom prst="rect">
                      <a:avLst/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  <a:scene3d>
                      <a:camera prst="orthographicFront"/>
                      <a:lightRig rig="threePt" dir="t"/>
                    </a:scene3d>
                    <a:sp3d>
                      <a:bevelT w="44450"/>
                    </a:sp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87" name="Group 86"/>
                    <p:cNvGrpSpPr/>
                    <p:nvPr/>
                  </p:nvGrpSpPr>
                  <p:grpSpPr>
                    <a:xfrm>
                      <a:off x="1378743" y="3083542"/>
                      <a:ext cx="2177257" cy="541769"/>
                      <a:chOff x="1378743" y="3083542"/>
                      <a:chExt cx="2177257" cy="541769"/>
                    </a:xfrm>
                  </p:grpSpPr>
                  <p:sp>
                    <p:nvSpPr>
                      <p:cNvPr id="89" name="Freeform 88"/>
                      <p:cNvSpPr/>
                      <p:nvPr/>
                    </p:nvSpPr>
                    <p:spPr>
                      <a:xfrm>
                        <a:off x="1378743" y="3083542"/>
                        <a:ext cx="2177257" cy="433769"/>
                      </a:xfrm>
                      <a:custGeom>
                        <a:avLst/>
                        <a:gdLst>
                          <a:gd name="connsiteX0" fmla="*/ 0 w 2177257"/>
                          <a:gd name="connsiteY0" fmla="*/ 0 h 433769"/>
                          <a:gd name="connsiteX1" fmla="*/ 842385 w 2177257"/>
                          <a:gd name="connsiteY1" fmla="*/ 0 h 433769"/>
                          <a:gd name="connsiteX2" fmla="*/ 2125085 w 2177257"/>
                          <a:gd name="connsiteY2" fmla="*/ 243858 h 433769"/>
                          <a:gd name="connsiteX3" fmla="*/ 2113855 w 2177257"/>
                          <a:gd name="connsiteY3" fmla="*/ 243858 h 433769"/>
                          <a:gd name="connsiteX4" fmla="*/ 2177257 w 2177257"/>
                          <a:gd name="connsiteY4" fmla="*/ 307260 h 433769"/>
                          <a:gd name="connsiteX5" fmla="*/ 2177257 w 2177257"/>
                          <a:gd name="connsiteY5" fmla="*/ 370367 h 433769"/>
                          <a:gd name="connsiteX6" fmla="*/ 2113855 w 2177257"/>
                          <a:gd name="connsiteY6" fmla="*/ 433769 h 433769"/>
                          <a:gd name="connsiteX7" fmla="*/ 842385 w 2177257"/>
                          <a:gd name="connsiteY7" fmla="*/ 433769 h 433769"/>
                          <a:gd name="connsiteX8" fmla="*/ 453929 w 2177257"/>
                          <a:gd name="connsiteY8" fmla="*/ 433769 h 433769"/>
                          <a:gd name="connsiteX9" fmla="*/ 0 w 2177257"/>
                          <a:gd name="connsiteY9" fmla="*/ 433769 h 433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177257" h="433769">
                            <a:moveTo>
                              <a:pt x="0" y="0"/>
                            </a:moveTo>
                            <a:lnTo>
                              <a:pt x="842385" y="0"/>
                            </a:lnTo>
                            <a:lnTo>
                              <a:pt x="2125085" y="243858"/>
                            </a:lnTo>
                            <a:lnTo>
                              <a:pt x="2113855" y="243858"/>
                            </a:lnTo>
                            <a:cubicBezTo>
                              <a:pt x="2148871" y="243858"/>
                              <a:pt x="2177257" y="272244"/>
                              <a:pt x="2177257" y="307260"/>
                            </a:cubicBezTo>
                            <a:lnTo>
                              <a:pt x="2177257" y="370367"/>
                            </a:lnTo>
                            <a:cubicBezTo>
                              <a:pt x="2177257" y="405383"/>
                              <a:pt x="2148871" y="433769"/>
                              <a:pt x="2113855" y="433769"/>
                            </a:cubicBezTo>
                            <a:lnTo>
                              <a:pt x="842385" y="433769"/>
                            </a:lnTo>
                            <a:lnTo>
                              <a:pt x="453929" y="433769"/>
                            </a:lnTo>
                            <a:lnTo>
                              <a:pt x="0" y="433769"/>
                            </a:lnTo>
                            <a:close/>
                          </a:path>
                        </a:pathLst>
                      </a:custGeom>
                      <a:solidFill>
                        <a:srgbClr val="07370D"/>
                      </a:solidFill>
                      <a:ln>
                        <a:noFill/>
                      </a:ln>
                      <a:scene3d>
                        <a:camera prst="orthographicFront"/>
                        <a:lightRig rig="threePt" dir="t"/>
                      </a:scene3d>
                      <a:sp3d>
                        <a:bevelT w="44450" h="19050"/>
                      </a:sp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grpSp>
                    <p:nvGrpSpPr>
                      <p:cNvPr id="90" name="Group 89"/>
                      <p:cNvGrpSpPr/>
                      <p:nvPr/>
                    </p:nvGrpSpPr>
                    <p:grpSpPr>
                      <a:xfrm>
                        <a:off x="1467025" y="3121311"/>
                        <a:ext cx="504000" cy="504000"/>
                        <a:chOff x="5266175" y="2851149"/>
                        <a:chExt cx="504000" cy="504000"/>
                      </a:xfrm>
                    </p:grpSpPr>
                    <p:sp>
                      <p:nvSpPr>
                        <p:cNvPr id="94" name="Oval 93"/>
                        <p:cNvSpPr/>
                        <p:nvPr/>
                      </p:nvSpPr>
                      <p:spPr>
                        <a:xfrm>
                          <a:off x="5374175" y="2959149"/>
                          <a:ext cx="288000" cy="288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chemeClr val="accent1">
                                <a:lumMod val="5000"/>
                                <a:lumOff val="95000"/>
                              </a:schemeClr>
                            </a:gs>
                            <a:gs pos="74000">
                              <a:schemeClr val="accent1">
                                <a:lumMod val="45000"/>
                                <a:lumOff val="55000"/>
                              </a:schemeClr>
                            </a:gs>
                            <a:gs pos="83000">
                              <a:schemeClr val="accent1">
                                <a:lumMod val="45000"/>
                                <a:lumOff val="55000"/>
                              </a:schemeClr>
                            </a:gs>
                            <a:gs pos="100000">
                              <a:schemeClr val="accent1">
                                <a:lumMod val="30000"/>
                                <a:lumOff val="7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scene3d>
                          <a:camera prst="orthographicFront"/>
                          <a:lightRig rig="threePt" dir="t"/>
                        </a:scene3d>
                        <a:sp3d>
                          <a:bevelT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95" name="Donut 94"/>
                        <p:cNvSpPr/>
                        <p:nvPr/>
                      </p:nvSpPr>
                      <p:spPr>
                        <a:xfrm>
                          <a:off x="5266175" y="2851149"/>
                          <a:ext cx="504000" cy="504000"/>
                        </a:xfrm>
                        <a:prstGeom prst="donut">
                          <a:avLst>
                            <a:gd name="adj" fmla="val 22677"/>
                          </a:avLst>
                        </a:prstGeom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n>
                          <a:noFill/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25400"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91" name="Group 90"/>
                      <p:cNvGrpSpPr/>
                      <p:nvPr/>
                    </p:nvGrpSpPr>
                    <p:grpSpPr>
                      <a:xfrm>
                        <a:off x="2919121" y="3206211"/>
                        <a:ext cx="419100" cy="419100"/>
                        <a:chOff x="5266175" y="2851149"/>
                        <a:chExt cx="419100" cy="419100"/>
                      </a:xfrm>
                    </p:grpSpPr>
                    <p:sp>
                      <p:nvSpPr>
                        <p:cNvPr id="92" name="Oval 91"/>
                        <p:cNvSpPr/>
                        <p:nvPr/>
                      </p:nvSpPr>
                      <p:spPr>
                        <a:xfrm>
                          <a:off x="5336025" y="2924174"/>
                          <a:ext cx="288000" cy="288000"/>
                        </a:xfrm>
                        <a:prstGeom prst="ellipse">
                          <a:avLst/>
                        </a:prstGeom>
                        <a:gradFill flip="none" rotWithShape="1">
                          <a:gsLst>
                            <a:gs pos="0">
                              <a:schemeClr val="accent1">
                                <a:lumMod val="5000"/>
                                <a:lumOff val="95000"/>
                              </a:schemeClr>
                            </a:gs>
                            <a:gs pos="74000">
                              <a:schemeClr val="accent1">
                                <a:lumMod val="45000"/>
                                <a:lumOff val="55000"/>
                              </a:schemeClr>
                            </a:gs>
                            <a:gs pos="83000">
                              <a:schemeClr val="accent1">
                                <a:lumMod val="45000"/>
                                <a:lumOff val="55000"/>
                              </a:schemeClr>
                            </a:gs>
                            <a:gs pos="100000">
                              <a:schemeClr val="accent1">
                                <a:lumMod val="30000"/>
                                <a:lumOff val="70000"/>
                              </a:schemeClr>
                            </a:gs>
                          </a:gsLst>
                          <a:path path="circle">
                            <a:fillToRect l="50000" t="50000" r="50000" b="50000"/>
                          </a:path>
                          <a:tileRect/>
                        </a:gradFill>
                        <a:scene3d>
                          <a:camera prst="orthographicFront"/>
                          <a:lightRig rig="threePt" dir="t"/>
                        </a:scene3d>
                        <a:sp3d>
                          <a:bevelT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93" name="Donut 92"/>
                        <p:cNvSpPr/>
                        <p:nvPr/>
                      </p:nvSpPr>
                      <p:spPr>
                        <a:xfrm>
                          <a:off x="5266175" y="2851149"/>
                          <a:ext cx="419100" cy="419100"/>
                        </a:xfrm>
                        <a:prstGeom prst="donut">
                          <a:avLst>
                            <a:gd name="adj" fmla="val 22677"/>
                          </a:avLst>
                        </a:prstGeom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n>
                          <a:noFill/>
                        </a:ln>
                        <a:scene3d>
                          <a:camera prst="orthographicFront"/>
                          <a:lightRig rig="threePt" dir="t"/>
                        </a:scene3d>
                        <a:sp3d>
                          <a:bevelT w="25400"/>
                        </a:sp3d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>
                            <a:solidFill>
                              <a:schemeClr val="tx1"/>
                            </a:solidFill>
                          </a:endParaRPr>
                        </a:p>
                      </p:txBody>
                    </p:sp>
                  </p:grpSp>
                </p:grpSp>
                <p:sp>
                  <p:nvSpPr>
                    <p:cNvPr id="88" name="Trapezoid 87"/>
                    <p:cNvSpPr/>
                    <p:nvPr/>
                  </p:nvSpPr>
                  <p:spPr>
                    <a:xfrm rot="5896056">
                      <a:off x="1336979" y="2769286"/>
                      <a:ext cx="83528" cy="330401"/>
                    </a:xfrm>
                    <a:prstGeom prst="trapezoid">
                      <a:avLst/>
                    </a:prstGeom>
                    <a:solidFill>
                      <a:srgbClr val="07370D"/>
                    </a:solidFill>
                    <a:ln>
                      <a:noFill/>
                    </a:ln>
                    <a:scene3d>
                      <a:camera prst="orthographicFront"/>
                      <a:lightRig rig="threePt" dir="t"/>
                    </a:scene3d>
                    <a:sp3d>
                      <a:bevelT/>
                    </a:sp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</p:grpSp>
        <p:cxnSp>
          <p:nvCxnSpPr>
            <p:cNvPr id="133" name="Straight Connector 132"/>
            <p:cNvCxnSpPr/>
            <p:nvPr/>
          </p:nvCxnSpPr>
          <p:spPr>
            <a:xfrm>
              <a:off x="1112995" y="1935954"/>
              <a:ext cx="216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>
              <a:off x="1332070" y="2275324"/>
              <a:ext cx="216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>
              <a:off x="1130510" y="2545868"/>
              <a:ext cx="216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7" name="Rounded Rectangle 18">
            <a:hlinkClick r:id="rId4" action="ppaction://hlinksldjump"/>
            <a:extLst>
              <a:ext uri="{FF2B5EF4-FFF2-40B4-BE49-F238E27FC236}">
                <a16:creationId xmlns:a16="http://schemas.microsoft.com/office/drawing/2014/main" id="{E1986798-8533-4B3D-B233-1FB5D213A87F}"/>
              </a:ext>
            </a:extLst>
          </p:cNvPr>
          <p:cNvSpPr/>
          <p:nvPr/>
        </p:nvSpPr>
        <p:spPr>
          <a:xfrm>
            <a:off x="7884488" y="145168"/>
            <a:ext cx="1080000" cy="360000"/>
          </a:xfrm>
          <a:prstGeom prst="roundRect">
            <a:avLst/>
          </a:prstGeom>
          <a:solidFill>
            <a:srgbClr val="604A7B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0868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Spaceships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6B4D77-D9CA-4B9E-AB4F-B01D51DA180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8433" y="1817118"/>
            <a:ext cx="1618687" cy="1274285"/>
          </a:xfrm>
          <a:prstGeom prst="rect">
            <a:avLst/>
          </a:prstGeom>
        </p:spPr>
      </p:pic>
      <p:sp>
        <p:nvSpPr>
          <p:cNvPr id="6" name="Text Placeholder 16"/>
          <p:cNvSpPr txBox="1">
            <a:spLocks/>
          </p:cNvSpPr>
          <p:nvPr/>
        </p:nvSpPr>
        <p:spPr>
          <a:xfrm>
            <a:off x="457200" y="863126"/>
            <a:ext cx="8039100" cy="13537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4000"/>
              </a:lnSpc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A force</a:t>
            </a:r>
            <a:r>
              <a:rPr lang="en-US" dirty="0"/>
              <a:t> acting on an object can make it accelerate.</a:t>
            </a:r>
          </a:p>
          <a:p>
            <a:pPr>
              <a:lnSpc>
                <a:spcPct val="134000"/>
              </a:lnSpc>
              <a:defRPr/>
            </a:pPr>
            <a:r>
              <a:rPr lang="en-US" dirty="0"/>
              <a:t>Doubling the resultant force doubles the acceleration.</a:t>
            </a:r>
          </a:p>
          <a:p>
            <a:pPr>
              <a:lnSpc>
                <a:spcPct val="134000"/>
              </a:lnSpc>
              <a:defRPr/>
            </a:pPr>
            <a:r>
              <a:rPr lang="en-US" dirty="0"/>
              <a:t>If the mass of the object is doubled, acceleration is halved. 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2032968" y="2367229"/>
            <a:ext cx="2988674" cy="738664"/>
            <a:chOff x="1585569" y="2286558"/>
            <a:chExt cx="2988674" cy="738664"/>
          </a:xfrm>
        </p:grpSpPr>
        <p:sp>
          <p:nvSpPr>
            <p:cNvPr id="8" name="Rectangle 7"/>
            <p:cNvSpPr/>
            <p:nvPr/>
          </p:nvSpPr>
          <p:spPr>
            <a:xfrm>
              <a:off x="3301939" y="2471224"/>
              <a:ext cx="37382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=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585569" y="2471224"/>
              <a:ext cx="16052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acceleration</a:t>
              </a: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3786848" y="2286558"/>
              <a:ext cx="787395" cy="738664"/>
              <a:chOff x="3786848" y="2286558"/>
              <a:chExt cx="787395" cy="738664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3799672" y="2286558"/>
                <a:ext cx="76174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force</a:t>
                </a: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786848" y="2655890"/>
                <a:ext cx="78739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mass</a:t>
                </a:r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>
                <a:off x="3793260" y="2655890"/>
                <a:ext cx="774571" cy="0"/>
              </a:xfrm>
              <a:prstGeom prst="line">
                <a:avLst/>
              </a:prstGeom>
              <a:ln w="1905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24"/>
          <p:cNvGrpSpPr/>
          <p:nvPr/>
        </p:nvGrpSpPr>
        <p:grpSpPr>
          <a:xfrm>
            <a:off x="457199" y="3298483"/>
            <a:ext cx="8249921" cy="1875704"/>
            <a:chOff x="457199" y="3369603"/>
            <a:chExt cx="8249921" cy="1875704"/>
          </a:xfrm>
        </p:grpSpPr>
        <p:sp>
          <p:nvSpPr>
            <p:cNvPr id="7" name="Text Placeholder 16"/>
            <p:cNvSpPr txBox="1">
              <a:spLocks/>
            </p:cNvSpPr>
            <p:nvPr/>
          </p:nvSpPr>
          <p:spPr>
            <a:xfrm>
              <a:off x="457199" y="3727734"/>
              <a:ext cx="4053841" cy="1271618"/>
            </a:xfrm>
            <a:prstGeom prst="rect">
              <a:avLst/>
            </a:prstGeom>
            <a:solidFill>
              <a:srgbClr val="FAFAEA"/>
            </a:solidFill>
            <a:ln>
              <a:solidFill>
                <a:schemeClr val="tx1"/>
              </a:solidFill>
            </a:ln>
          </p:spPr>
          <p:txBody>
            <a:bodyPr vert="horz" lIns="91440" tIns="45720" rIns="91440" bIns="45720" rtlCol="0" anchor="ctr" anchorCtr="0">
              <a:noAutofit/>
            </a:bodyPr>
            <a:lstStyle>
              <a:lvl1pPr marL="0" indent="0" algn="l" defTabSz="914400" rtl="0" eaLnBrk="1" latinLnBrk="0" hangingPunct="1">
                <a:lnSpc>
                  <a:spcPct val="114000"/>
                </a:lnSpc>
                <a:spcBef>
                  <a:spcPct val="20000"/>
                </a:spcBef>
                <a:buFont typeface="+mj-lt"/>
                <a:buNone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971550" indent="-5143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485900" indent="-57150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-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974850" indent="-539750" algn="l" defTabSz="914400" rtl="0" eaLnBrk="1" latinLnBrk="0" hangingPunct="1">
                <a:spcBef>
                  <a:spcPct val="20000"/>
                </a:spcBef>
                <a:buFont typeface="Wingdings" panose="05000000000000000000" pitchFamily="2" charset="2"/>
                <a:buChar char="§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514600" indent="-53975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o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14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lang="en-US" noProof="0" dirty="0"/>
                <a:t>f</a:t>
              </a: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orce = mass × acceleration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14000"/>
                </a:lnSpc>
                <a:spcBef>
                  <a:spcPts val="1200"/>
                </a:spcBef>
                <a:spcAft>
                  <a:spcPts val="120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 = m × a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344159" y="3733307"/>
              <a:ext cx="3362961" cy="1467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914400">
                <a:lnSpc>
                  <a:spcPct val="114000"/>
                </a:lnSpc>
                <a:spcBef>
                  <a:spcPct val="20000"/>
                </a:spcBef>
                <a:spcAft>
                  <a:spcPts val="600"/>
                </a:spcAft>
                <a:defRPr/>
              </a:pPr>
              <a:r>
                <a:rPr lang="en-US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force, F, in newton (N)</a:t>
              </a:r>
            </a:p>
            <a:p>
              <a:pPr lvl="0" defTabSz="914400">
                <a:lnSpc>
                  <a:spcPct val="114000"/>
                </a:lnSpc>
                <a:spcBef>
                  <a:spcPct val="20000"/>
                </a:spcBef>
                <a:spcAft>
                  <a:spcPts val="600"/>
                </a:spcAft>
                <a:defRPr/>
              </a:pPr>
              <a:r>
                <a:rPr lang="en-US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mass, m, in kilogram (kg)</a:t>
              </a:r>
            </a:p>
            <a:p>
              <a:pPr lvl="0" defTabSz="914400">
                <a:lnSpc>
                  <a:spcPct val="114000"/>
                </a:lnSpc>
                <a:spcBef>
                  <a:spcPct val="20000"/>
                </a:spcBef>
                <a:spcAft>
                  <a:spcPts val="600"/>
                </a:spcAft>
                <a:defRPr/>
              </a:pPr>
              <a:r>
                <a:rPr lang="en-US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acceleration, a, in </a:t>
              </a:r>
              <a:r>
                <a:rPr lang="en-US" sz="1600" dirty="0" err="1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metres</a:t>
              </a:r>
              <a:r>
                <a:rPr lang="en-US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per second squared (m/s</a:t>
              </a:r>
              <a:r>
                <a:rPr lang="en-US" sz="1600" baseline="300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</a:t>
              </a:r>
              <a:r>
                <a:rPr lang="en-US" sz="1600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)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57199" y="3369603"/>
              <a:ext cx="40538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dirty="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This is usually written as: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4988559" y="3733307"/>
              <a:ext cx="0" cy="1512000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457199" y="5582605"/>
            <a:ext cx="8249921" cy="33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GB" sz="1400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One newton</a:t>
            </a:r>
            <a:r>
              <a:rPr lang="en-GB" sz="14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is the force needed to accelerate a mass of 1 kg at a rate of 1 m/s</a:t>
            </a:r>
            <a:r>
              <a:rPr lang="en-GB" sz="1400" i="1" baseline="300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r>
              <a:rPr lang="en-GB" sz="14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8806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Spaceships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lvl="0" indent="-355600">
              <a:defRPr/>
            </a:pPr>
            <a:r>
              <a:rPr lang="en-US" b="1" dirty="0"/>
              <a:t>1.</a:t>
            </a:r>
            <a:r>
              <a:rPr lang="en-US" dirty="0"/>
              <a:t>	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Spaceship W has the same mass as spaceship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V. </a:t>
            </a:r>
          </a:p>
          <a:p>
            <a:pPr marL="355600" lvl="0" indent="-355600">
              <a:defRPr/>
            </a:pP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It has twice the resultant force acting on it.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1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2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Two times smaller than V.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1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2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same as V.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1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2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Two times bigger than V.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199" y="3094045"/>
            <a:ext cx="82486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the acceleration of spaceship W?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266721" y="1772556"/>
            <a:ext cx="2906772" cy="1184953"/>
            <a:chOff x="1266721" y="1701436"/>
            <a:chExt cx="2906772" cy="1184953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441706BD-FE18-4560-BF81-BFA9BA7DE2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66721" y="1701436"/>
              <a:ext cx="1505212" cy="1184953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553493" y="2023912"/>
              <a:ext cx="1620000" cy="540000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dirty="0">
                  <a:latin typeface="Verdana" panose="020B0604030504040204" pitchFamily="34" charset="0"/>
                  <a:ea typeface="Verdana" panose="020B0604030504040204" pitchFamily="34" charset="0"/>
                </a:rPr>
                <a:t>F = m x a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266721" y="1701436"/>
              <a:ext cx="4477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latin typeface="Verdana" panose="020B0604030504040204" pitchFamily="34" charset="0"/>
                  <a:ea typeface="Verdana" panose="020B0604030504040204" pitchFamily="34" charset="0"/>
                </a:rPr>
                <a:t>V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649553" y="1689576"/>
            <a:ext cx="3191961" cy="1330482"/>
            <a:chOff x="4649553" y="1689576"/>
            <a:chExt cx="3191961" cy="1330482"/>
          </a:xfrm>
        </p:grpSpPr>
        <p:grpSp>
          <p:nvGrpSpPr>
            <p:cNvPr id="13" name="Group 12"/>
            <p:cNvGrpSpPr/>
            <p:nvPr/>
          </p:nvGrpSpPr>
          <p:grpSpPr>
            <a:xfrm>
              <a:off x="4925218" y="1772556"/>
              <a:ext cx="2916296" cy="1184953"/>
              <a:chOff x="4925218" y="1701436"/>
              <a:chExt cx="2916296" cy="1184953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4925218" y="1701436"/>
                <a:ext cx="1505212" cy="1184953"/>
                <a:chOff x="5234706" y="1627462"/>
                <a:chExt cx="1505212" cy="1184953"/>
              </a:xfrm>
            </p:grpSpPr>
            <p:pic>
              <p:nvPicPr>
                <p:cNvPr id="38" name="Picture 37">
                  <a:extLst>
                    <a:ext uri="{FF2B5EF4-FFF2-40B4-BE49-F238E27FC236}">
                      <a16:creationId xmlns:a16="http://schemas.microsoft.com/office/drawing/2014/main" id="{441706BD-FE18-4560-BF81-BFA9BA7DE21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duotone>
                    <a:prstClr val="black"/>
                    <a:schemeClr val="accent4">
                      <a:tint val="45000"/>
                      <a:satMod val="400000"/>
                    </a:schemeClr>
                  </a:duotone>
                </a:blip>
                <a:stretch>
                  <a:fillRect/>
                </a:stretch>
              </p:blipFill>
              <p:spPr>
                <a:xfrm>
                  <a:off x="5234706" y="1627462"/>
                  <a:ext cx="1505212" cy="1184953"/>
                </a:xfrm>
                <a:prstGeom prst="rect">
                  <a:avLst/>
                </a:prstGeom>
              </p:spPr>
            </p:pic>
            <p:pic>
              <p:nvPicPr>
                <p:cNvPr id="39" name="Picture 38">
                  <a:extLst>
                    <a:ext uri="{FF2B5EF4-FFF2-40B4-BE49-F238E27FC236}">
                      <a16:creationId xmlns:a16="http://schemas.microsoft.com/office/drawing/2014/main" id="{441706BD-FE18-4560-BF81-BFA9BA7DE21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>
                <a:xfrm>
                  <a:off x="5234706" y="1627462"/>
                  <a:ext cx="1505212" cy="1184953"/>
                </a:xfrm>
                <a:custGeom>
                  <a:avLst/>
                  <a:gdLst>
                    <a:gd name="connsiteX0" fmla="*/ 1505212 w 1505212"/>
                    <a:gd name="connsiteY0" fmla="*/ 834492 h 1184953"/>
                    <a:gd name="connsiteX1" fmla="*/ 1505212 w 1505212"/>
                    <a:gd name="connsiteY1" fmla="*/ 1184953 h 1184953"/>
                    <a:gd name="connsiteX2" fmla="*/ 976698 w 1505212"/>
                    <a:gd name="connsiteY2" fmla="*/ 1184953 h 1184953"/>
                    <a:gd name="connsiteX3" fmla="*/ 0 w 1505212"/>
                    <a:gd name="connsiteY3" fmla="*/ 0 h 1184953"/>
                    <a:gd name="connsiteX4" fmla="*/ 813409 w 1505212"/>
                    <a:gd name="connsiteY4" fmla="*/ 0 h 1184953"/>
                    <a:gd name="connsiteX5" fmla="*/ 348727 w 1505212"/>
                    <a:gd name="connsiteY5" fmla="*/ 308134 h 1184953"/>
                    <a:gd name="connsiteX6" fmla="*/ 930151 w 1505212"/>
                    <a:gd name="connsiteY6" fmla="*/ 1184953 h 1184953"/>
                    <a:gd name="connsiteX7" fmla="*/ 0 w 1505212"/>
                    <a:gd name="connsiteY7" fmla="*/ 1184953 h 1184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05212" h="1184953">
                      <a:moveTo>
                        <a:pt x="1505212" y="834492"/>
                      </a:moveTo>
                      <a:lnTo>
                        <a:pt x="1505212" y="1184953"/>
                      </a:lnTo>
                      <a:lnTo>
                        <a:pt x="976698" y="1184953"/>
                      </a:lnTo>
                      <a:close/>
                      <a:moveTo>
                        <a:pt x="0" y="0"/>
                      </a:moveTo>
                      <a:lnTo>
                        <a:pt x="813409" y="0"/>
                      </a:lnTo>
                      <a:lnTo>
                        <a:pt x="348727" y="308134"/>
                      </a:lnTo>
                      <a:lnTo>
                        <a:pt x="930151" y="1184953"/>
                      </a:lnTo>
                      <a:lnTo>
                        <a:pt x="0" y="1184953"/>
                      </a:lnTo>
                      <a:close/>
                    </a:path>
                  </a:pathLst>
                </a:custGeom>
              </p:spPr>
            </p:pic>
          </p:grpSp>
          <p:sp>
            <p:nvSpPr>
              <p:cNvPr id="43" name="TextBox 42"/>
              <p:cNvSpPr txBox="1"/>
              <p:nvPr/>
            </p:nvSpPr>
            <p:spPr>
              <a:xfrm>
                <a:off x="6221514" y="2023912"/>
                <a:ext cx="1620000" cy="540000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2600" b="1" dirty="0">
                    <a:solidFill>
                      <a:srgbClr val="C0000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F</a:t>
                </a:r>
                <a:r>
                  <a:rPr lang="en-GB" dirty="0">
                    <a:latin typeface="Verdana" panose="020B0604030504040204" pitchFamily="34" charset="0"/>
                    <a:ea typeface="Verdana" panose="020B0604030504040204" pitchFamily="34" charset="0"/>
                  </a:rPr>
                  <a:t> = m x a</a:t>
                </a: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4925218" y="1701436"/>
                <a:ext cx="4477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latin typeface="Verdana" panose="020B0604030504040204" pitchFamily="34" charset="0"/>
                    <a:ea typeface="Verdana" panose="020B0604030504040204" pitchFamily="34" charset="0"/>
                  </a:rPr>
                  <a:t>W</a:t>
                </a:r>
              </a:p>
            </p:txBody>
          </p:sp>
        </p:grpSp>
        <p:sp>
          <p:nvSpPr>
            <p:cNvPr id="46" name="Rectangle 45"/>
            <p:cNvSpPr/>
            <p:nvPr/>
          </p:nvSpPr>
          <p:spPr>
            <a:xfrm rot="3377469">
              <a:off x="4780314" y="2765027"/>
              <a:ext cx="464343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/>
            <p:cNvSpPr/>
            <p:nvPr/>
          </p:nvSpPr>
          <p:spPr>
            <a:xfrm rot="3377469">
              <a:off x="6100136" y="1898888"/>
              <a:ext cx="464343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 rot="3377469">
              <a:off x="5745109" y="1703750"/>
              <a:ext cx="50860" cy="17008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 rot="3377469">
              <a:off x="5474538" y="1375807"/>
              <a:ext cx="50860" cy="17008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22578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C10F4C35-787E-4D49-889F-8810F04D4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5946"/>
            <a:ext cx="9144000" cy="6232054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Spaceships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lvl="0" indent="-355600">
              <a:defRPr/>
            </a:pPr>
            <a:r>
              <a:rPr lang="en-US" b="1" dirty="0"/>
              <a:t>2.</a:t>
            </a:r>
            <a:r>
              <a:rPr lang="en-US" dirty="0"/>
              <a:t>	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Spaceship X has twice the mass of spaceship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V. </a:t>
            </a:r>
          </a:p>
          <a:p>
            <a:pPr marL="355600" lvl="0" indent="-355600">
              <a:defRPr/>
            </a:pP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The resultant force acting on it is the same.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1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77842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Two times smaller than V.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1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77842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same as V.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57201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77842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Two times bigger than V.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199" y="3094045"/>
            <a:ext cx="82486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the acceleration of spaceship X?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266721" y="1772556"/>
            <a:ext cx="2906772" cy="1184953"/>
            <a:chOff x="1266721" y="1701436"/>
            <a:chExt cx="2906772" cy="1184953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441706BD-FE18-4560-BF81-BFA9BA7DE2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66721" y="1701436"/>
              <a:ext cx="1505212" cy="1184953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553493" y="2023912"/>
              <a:ext cx="1620000" cy="540000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GB" dirty="0">
                  <a:latin typeface="Verdana" panose="020B0604030504040204" pitchFamily="34" charset="0"/>
                  <a:ea typeface="Verdana" panose="020B0604030504040204" pitchFamily="34" charset="0"/>
                </a:rPr>
                <a:t>F = m x a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266721" y="1701436"/>
              <a:ext cx="4477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latin typeface="Verdana" panose="020B0604030504040204" pitchFamily="34" charset="0"/>
                  <a:ea typeface="Verdana" panose="020B0604030504040204" pitchFamily="34" charset="0"/>
                </a:rPr>
                <a:t>V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649553" y="1689576"/>
            <a:ext cx="3191961" cy="1330482"/>
            <a:chOff x="4649553" y="1689576"/>
            <a:chExt cx="3191961" cy="1330482"/>
          </a:xfrm>
        </p:grpSpPr>
        <p:grpSp>
          <p:nvGrpSpPr>
            <p:cNvPr id="3" name="Group 2"/>
            <p:cNvGrpSpPr/>
            <p:nvPr/>
          </p:nvGrpSpPr>
          <p:grpSpPr>
            <a:xfrm>
              <a:off x="4925218" y="1767990"/>
              <a:ext cx="2916296" cy="1189519"/>
              <a:chOff x="4925218" y="1767990"/>
              <a:chExt cx="2916296" cy="1189519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4925218" y="1767990"/>
                <a:ext cx="2916296" cy="1184953"/>
                <a:chOff x="4925218" y="1767990"/>
                <a:chExt cx="2916296" cy="1184953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>
                  <a:off x="4925218" y="1772556"/>
                  <a:ext cx="2916296" cy="862476"/>
                  <a:chOff x="4925218" y="1701436"/>
                  <a:chExt cx="2916296" cy="862476"/>
                </a:xfrm>
              </p:grpSpPr>
              <p:sp>
                <p:nvSpPr>
                  <p:cNvPr id="43" name="TextBox 42"/>
                  <p:cNvSpPr txBox="1"/>
                  <p:nvPr/>
                </p:nvSpPr>
                <p:spPr>
                  <a:xfrm>
                    <a:off x="6221514" y="2023912"/>
                    <a:ext cx="1620000" cy="540000"/>
                  </a:xfrm>
                  <a:prstGeom prst="rect">
                    <a:avLst/>
                  </a:prstGeom>
                  <a:noFill/>
                </p:spPr>
                <p:txBody>
                  <a:bodyPr wrap="square" rtlCol="0" anchor="ctr" anchorCtr="0">
                    <a:noAutofit/>
                  </a:bodyPr>
                  <a:lstStyle/>
                  <a:p>
                    <a:pPr algn="ctr"/>
                    <a:r>
                      <a:rPr lang="en-GB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F</a:t>
                    </a:r>
                    <a:r>
                      <a:rPr lang="en-GB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 = </a:t>
                    </a:r>
                    <a:r>
                      <a:rPr lang="en-GB" sz="2600" b="1" dirty="0">
                        <a:solidFill>
                          <a:srgbClr val="C0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m</a:t>
                    </a:r>
                    <a:r>
                      <a:rPr lang="en-GB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 x a</a:t>
                    </a:r>
                  </a:p>
                </p:txBody>
              </p:sp>
              <p:sp>
                <p:nvSpPr>
                  <p:cNvPr id="44" name="TextBox 43"/>
                  <p:cNvSpPr txBox="1"/>
                  <p:nvPr/>
                </p:nvSpPr>
                <p:spPr>
                  <a:xfrm>
                    <a:off x="4925218" y="1701436"/>
                    <a:ext cx="4477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b="1" dirty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X</a:t>
                    </a:r>
                  </a:p>
                </p:txBody>
              </p:sp>
            </p:grpSp>
            <p:pic>
              <p:nvPicPr>
                <p:cNvPr id="31" name="Picture 30">
                  <a:extLst>
                    <a:ext uri="{FF2B5EF4-FFF2-40B4-BE49-F238E27FC236}">
                      <a16:creationId xmlns:a16="http://schemas.microsoft.com/office/drawing/2014/main" id="{441706BD-FE18-4560-BF81-BFA9BA7DE21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duotone>
                    <a:prstClr val="black"/>
                    <a:schemeClr val="accent6">
                      <a:tint val="45000"/>
                      <a:satMod val="400000"/>
                    </a:schemeClr>
                  </a:duotone>
                </a:blip>
                <a:stretch>
                  <a:fillRect/>
                </a:stretch>
              </p:blipFill>
              <p:spPr>
                <a:xfrm>
                  <a:off x="4925218" y="1767990"/>
                  <a:ext cx="1505212" cy="1184953"/>
                </a:xfrm>
                <a:prstGeom prst="rect">
                  <a:avLst/>
                </a:prstGeom>
              </p:spPr>
            </p:pic>
          </p:grpSp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441706BD-FE18-4560-BF81-BFA9BA7DE2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>
              <a:xfrm>
                <a:off x="4925218" y="1772556"/>
                <a:ext cx="1505212" cy="1184953"/>
              </a:xfrm>
              <a:custGeom>
                <a:avLst/>
                <a:gdLst>
                  <a:gd name="connsiteX0" fmla="*/ 1505212 w 1505212"/>
                  <a:gd name="connsiteY0" fmla="*/ 834492 h 1184953"/>
                  <a:gd name="connsiteX1" fmla="*/ 1505212 w 1505212"/>
                  <a:gd name="connsiteY1" fmla="*/ 1184953 h 1184953"/>
                  <a:gd name="connsiteX2" fmla="*/ 976698 w 1505212"/>
                  <a:gd name="connsiteY2" fmla="*/ 1184953 h 1184953"/>
                  <a:gd name="connsiteX3" fmla="*/ 0 w 1505212"/>
                  <a:gd name="connsiteY3" fmla="*/ 0 h 1184953"/>
                  <a:gd name="connsiteX4" fmla="*/ 813409 w 1505212"/>
                  <a:gd name="connsiteY4" fmla="*/ 0 h 1184953"/>
                  <a:gd name="connsiteX5" fmla="*/ 348727 w 1505212"/>
                  <a:gd name="connsiteY5" fmla="*/ 308134 h 1184953"/>
                  <a:gd name="connsiteX6" fmla="*/ 930151 w 1505212"/>
                  <a:gd name="connsiteY6" fmla="*/ 1184953 h 1184953"/>
                  <a:gd name="connsiteX7" fmla="*/ 0 w 1505212"/>
                  <a:gd name="connsiteY7" fmla="*/ 1184953 h 1184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5212" h="1184953">
                    <a:moveTo>
                      <a:pt x="1505212" y="834492"/>
                    </a:moveTo>
                    <a:lnTo>
                      <a:pt x="1505212" y="1184953"/>
                    </a:lnTo>
                    <a:lnTo>
                      <a:pt x="976698" y="1184953"/>
                    </a:lnTo>
                    <a:close/>
                    <a:moveTo>
                      <a:pt x="0" y="0"/>
                    </a:moveTo>
                    <a:lnTo>
                      <a:pt x="813409" y="0"/>
                    </a:lnTo>
                    <a:lnTo>
                      <a:pt x="348727" y="308134"/>
                    </a:lnTo>
                    <a:lnTo>
                      <a:pt x="930151" y="1184953"/>
                    </a:lnTo>
                    <a:lnTo>
                      <a:pt x="0" y="1184953"/>
                    </a:lnTo>
                    <a:close/>
                  </a:path>
                </a:pathLst>
              </a:custGeom>
            </p:spPr>
          </p:pic>
        </p:grpSp>
        <p:sp>
          <p:nvSpPr>
            <p:cNvPr id="35" name="Rectangle 34"/>
            <p:cNvSpPr/>
            <p:nvPr/>
          </p:nvSpPr>
          <p:spPr>
            <a:xfrm rot="3377469">
              <a:off x="4780314" y="2765027"/>
              <a:ext cx="464343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 rot="3377469">
              <a:off x="6100136" y="1898888"/>
              <a:ext cx="464343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/>
            <p:cNvSpPr/>
            <p:nvPr/>
          </p:nvSpPr>
          <p:spPr>
            <a:xfrm rot="3377469">
              <a:off x="5745109" y="1703750"/>
              <a:ext cx="50860" cy="17008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/>
            <p:cNvSpPr/>
            <p:nvPr/>
          </p:nvSpPr>
          <p:spPr>
            <a:xfrm rot="3377469">
              <a:off x="5474538" y="1375807"/>
              <a:ext cx="50860" cy="17008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4337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Template_Physics_Slides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11BBCF9-A65E-4347-BD5C-6B94DE993761}" vid="{6804A4E1-6366-4CC1-BEDF-B1D1EE0BA69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.BEST_Template_Physics_Slides</Template>
  <TotalTime>2535</TotalTime>
  <Words>4121</Words>
  <Application>Microsoft Office PowerPoint</Application>
  <PresentationFormat>On-screen Show (4:3)</PresentationFormat>
  <Paragraphs>519</Paragraphs>
  <Slides>31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Algerian</vt:lpstr>
      <vt:lpstr>Arial</vt:lpstr>
      <vt:lpstr>Arial Black</vt:lpstr>
      <vt:lpstr>Calibri</vt:lpstr>
      <vt:lpstr>Calibri Light</vt:lpstr>
      <vt:lpstr>Verdana</vt:lpstr>
      <vt:lpstr>.BEST_Template_Physics_Slides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Carson</dc:creator>
  <cp:lastModifiedBy>Peter Fairhurst</cp:lastModifiedBy>
  <cp:revision>274</cp:revision>
  <dcterms:created xsi:type="dcterms:W3CDTF">2022-04-27T13:40:42Z</dcterms:created>
  <dcterms:modified xsi:type="dcterms:W3CDTF">2022-10-19T13:43:23Z</dcterms:modified>
</cp:coreProperties>
</file>